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  <p:sldMasterId id="2147483687" r:id="rId4"/>
    <p:sldMasterId id="2147483700" r:id="rId5"/>
  </p:sldMasterIdLst>
  <p:notesMasterIdLst>
    <p:notesMasterId r:id="rId32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636" y="-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pl-PL" sz="2000">
                <a:latin typeface="Arial"/>
              </a:rPr>
              <a:t>Kliknij, aby edytować format notatek</a:t>
            </a:r>
            <a:endParaRPr/>
          </a:p>
        </p:txBody>
      </p:sp>
      <p:sp>
        <p:nvSpPr>
          <p:cNvPr id="182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pl-PL" sz="1400">
                <a:latin typeface="Times New Roman"/>
              </a:rPr>
              <a:t>&lt;główka&gt;</a:t>
            </a:r>
            <a:endParaRPr/>
          </a:p>
        </p:txBody>
      </p:sp>
      <p:sp>
        <p:nvSpPr>
          <p:cNvPr id="183" name="PlaceHolder 3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tIns="0" rIns="0" bIns="0"/>
          <a:lstStyle/>
          <a:p>
            <a:pPr algn="r"/>
            <a:r>
              <a:rPr lang="pl-PL" sz="1400">
                <a:latin typeface="Times New Roman"/>
              </a:rPr>
              <a:t>&lt;data/godzina&gt;</a:t>
            </a:r>
            <a:endParaRPr/>
          </a:p>
        </p:txBody>
      </p:sp>
      <p:sp>
        <p:nvSpPr>
          <p:cNvPr id="184" name="PlaceHolder 4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tIns="0" rIns="0" bIns="0" anchor="b"/>
          <a:lstStyle/>
          <a:p>
            <a:r>
              <a:rPr lang="pl-PL" sz="1400">
                <a:latin typeface="Times New Roman"/>
              </a:rPr>
              <a:t>&lt;stopka&gt;</a:t>
            </a:r>
            <a:endParaRPr/>
          </a:p>
        </p:txBody>
      </p:sp>
      <p:sp>
        <p:nvSpPr>
          <p:cNvPr id="185" name="PlaceHolder 5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tIns="0" rIns="0" bIns="0" anchor="b"/>
          <a:lstStyle/>
          <a:p>
            <a:pPr algn="r"/>
            <a:fld id="{D75A614E-F3B7-4388-AAA4-D3139B49B2C1}" type="slidenum">
              <a:rPr lang="pl-PL" sz="1400">
                <a:latin typeface="Times New Roman"/>
              </a:rPr>
              <a:pPr algn="r"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algn="r"/>
            <a:fld id="{D75A614E-F3B7-4388-AAA4-D3139B49B2C1}" type="slidenum">
              <a:rPr lang="pl-PL" sz="1400" smtClean="0">
                <a:latin typeface="Times New Roman"/>
              </a:rPr>
              <a:pPr algn="r"/>
              <a:t>10</a:t>
            </a:fld>
            <a:endParaRPr lang="pl-P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PlaceHolder 1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4240" cy="359820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93" name="CustomShape 2"/>
          <p:cNvSpPr/>
          <p:nvPr/>
        </p:nvSpPr>
        <p:spPr>
          <a:xfrm>
            <a:off x="3884760" y="8685360"/>
            <a:ext cx="2969640" cy="456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r">
              <a:lnSpc>
                <a:spcPct val="100000"/>
              </a:lnSpc>
            </a:pPr>
            <a:fld id="{8832302C-1F77-4DB3-9912-00F9D528064D}" type="slidenum">
              <a:rPr lang="pl-PL" sz="1200" strike="noStrike">
                <a:solidFill>
                  <a:srgbClr val="000000"/>
                </a:solidFill>
                <a:latin typeface="Calibri"/>
              </a:rPr>
              <a:pPr algn="r">
                <a:lnSpc>
                  <a:spcPct val="100000"/>
                </a:lnSpc>
              </a:pPr>
              <a:t>26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pic>
        <p:nvPicPr>
          <p:cNvPr id="34" name="Obraz 33"/>
          <p:cNvPicPr/>
          <p:nvPr/>
        </p:nvPicPr>
        <p:blipFill>
          <a:blip r:embed="rId2" cstate="print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35" name="Obraz 34"/>
          <p:cNvPicPr/>
          <p:nvPr/>
        </p:nvPicPr>
        <p:blipFill>
          <a:blip r:embed="rId2" cstate="print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39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4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4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49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50" name="PlaceHolder 4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6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6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65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66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pic>
        <p:nvPicPr>
          <p:cNvPr id="70" name="Obraz 69"/>
          <p:cNvPicPr/>
          <p:nvPr/>
        </p:nvPicPr>
        <p:blipFill>
          <a:blip r:embed="rId2" cstate="print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71" name="Obraz 70"/>
          <p:cNvPicPr/>
          <p:nvPr/>
        </p:nvPicPr>
        <p:blipFill>
          <a:blip r:embed="rId2" cstate="print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76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7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8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8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8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86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87" name="PlaceHolder 4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8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9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91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9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9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95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98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0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0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02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03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0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06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pic>
        <p:nvPicPr>
          <p:cNvPr id="107" name="Obraz 106"/>
          <p:cNvPicPr/>
          <p:nvPr/>
        </p:nvPicPr>
        <p:blipFill>
          <a:blip r:embed="rId2" cstate="print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108" name="Obraz 107"/>
          <p:cNvPicPr/>
          <p:nvPr/>
        </p:nvPicPr>
        <p:blipFill>
          <a:blip r:embed="rId2" cstate="print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12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1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1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1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2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22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23" name="PlaceHolder 4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2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2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27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2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3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31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3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34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3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3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38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39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4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42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pic>
        <p:nvPicPr>
          <p:cNvPr id="143" name="Obraz 142"/>
          <p:cNvPicPr/>
          <p:nvPr/>
        </p:nvPicPr>
        <p:blipFill>
          <a:blip r:embed="rId2" cstate="print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144" name="Obraz 143"/>
          <p:cNvPicPr/>
          <p:nvPr/>
        </p:nvPicPr>
        <p:blipFill>
          <a:blip r:embed="rId2" cstate="print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48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5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5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5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5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58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59" name="PlaceHolder 4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6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6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63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6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6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6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6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70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7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7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74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75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7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78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pic>
        <p:nvPicPr>
          <p:cNvPr id="179" name="Obraz 178"/>
          <p:cNvPicPr/>
          <p:nvPr/>
        </p:nvPicPr>
        <p:blipFill>
          <a:blip r:embed="rId2" cstate="print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180" name="Obraz 179"/>
          <p:cNvPicPr/>
          <p:nvPr/>
        </p:nvPicPr>
        <p:blipFill>
          <a:blip r:embed="rId2" cstate="print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1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image" Target="../media/image1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4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pl-PL">
                <a:latin typeface="Arial"/>
              </a:rPr>
              <a:t>Kliknij, aby edytować format tekstu tytułu</a:t>
            </a:r>
            <a:endParaRPr/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45000"/>
              <a:buFont typeface="StarSymbol"/>
              <a:buChar char=""/>
            </a:pPr>
            <a:r>
              <a:rPr lang="pl-PL" sz="3200">
                <a:latin typeface="Arial"/>
              </a:rPr>
              <a:t>Kliknij, aby edytować format tekstu konspektu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pl-PL" sz="2800">
                <a:latin typeface="Arial"/>
              </a:rPr>
              <a:t>Drugi poziom konspektu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pl-PL" sz="2400">
                <a:latin typeface="Arial"/>
              </a:rPr>
              <a:t>Trzeci poziom konspektu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pl-PL" sz="2000">
                <a:latin typeface="Arial"/>
              </a:rPr>
              <a:t>Czwarty poziom konspektu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pl-PL" sz="2000">
                <a:latin typeface="Arial"/>
              </a:rPr>
              <a:t>Piąty poziom konspektu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pl-PL" sz="2000">
                <a:latin typeface="Arial"/>
              </a:rPr>
              <a:t>Szósty poziom konspektu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pl-PL" sz="2000">
                <a:latin typeface="Arial"/>
              </a:rPr>
              <a:t>Siódmy poziom konspektu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4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pl-PL" sz="4400">
                <a:latin typeface="Arial"/>
              </a:rPr>
              <a:t>Kliknij, aby edytować format tekstu tytułu</a:t>
            </a:r>
            <a:endParaRPr/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45000"/>
              <a:buFont typeface="StarSymbol"/>
              <a:buChar char=""/>
            </a:pPr>
            <a:r>
              <a:rPr lang="pl-PL" sz="3200">
                <a:latin typeface="Arial"/>
              </a:rPr>
              <a:t>Kliknij, aby edytować format tekstu konspektu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pl-PL" sz="2800">
                <a:latin typeface="Arial"/>
              </a:rPr>
              <a:t>Drugi poziom konspektu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pl-PL" sz="2400">
                <a:latin typeface="Arial"/>
              </a:rPr>
              <a:t>Trzeci poziom konspektu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pl-PL" sz="2000">
                <a:latin typeface="Arial"/>
              </a:rPr>
              <a:t>Czwarty poziom konspektu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pl-PL" sz="2000">
                <a:latin typeface="Arial"/>
              </a:rPr>
              <a:t>Piąty poziom konspektu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pl-PL" sz="2000">
                <a:latin typeface="Arial"/>
              </a:rPr>
              <a:t>Szósty poziom konspektu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pl-PL" sz="2000">
                <a:latin typeface="Arial"/>
              </a:rPr>
              <a:t>Siódmy poziom konspektu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/>
    <p:bodyStyle/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4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pl-PL">
                <a:latin typeface="Arial"/>
              </a:rPr>
              <a:t>Kliknij, aby edytować format tekstu tytułu</a:t>
            </a:r>
            <a:endParaRPr/>
          </a:p>
        </p:txBody>
      </p:sp>
      <p:sp>
        <p:nvSpPr>
          <p:cNvPr id="7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3976920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45000"/>
              <a:buFont typeface="StarSymbol"/>
              <a:buChar char=""/>
            </a:pPr>
            <a:r>
              <a:rPr lang="pl-PL">
                <a:latin typeface="Arial"/>
              </a:rPr>
              <a:t>Kliknij, aby edytować format tekstu konspektu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pl-PL">
                <a:latin typeface="Arial"/>
              </a:rPr>
              <a:t>Drugi poziom konspektu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pl-PL">
                <a:latin typeface="Arial"/>
              </a:rPr>
              <a:t>Trzeci poziom konspektu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pl-PL">
                <a:latin typeface="Arial"/>
              </a:rPr>
              <a:t>Czwarty poziom konspektu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pl-PL">
                <a:latin typeface="Arial"/>
              </a:rPr>
              <a:t>Piąty poziom konspektu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pl-PL">
                <a:latin typeface="Arial"/>
              </a:rPr>
              <a:t>Szósty poziom konspektu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pl-PL">
                <a:latin typeface="Arial"/>
              </a:rPr>
              <a:t>Siódmy poziom konspektu</a:t>
            </a:r>
            <a:endParaRPr/>
          </a:p>
        </p:txBody>
      </p:sp>
      <p:sp>
        <p:nvSpPr>
          <p:cNvPr id="7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3976920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45000"/>
              <a:buFont typeface="StarSymbol"/>
              <a:buChar char=""/>
            </a:pPr>
            <a:r>
              <a:rPr lang="pl-PL">
                <a:latin typeface="Arial"/>
              </a:rPr>
              <a:t>Kliknij, aby edytować format tekstu konspektu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pl-PL">
                <a:latin typeface="Arial"/>
              </a:rPr>
              <a:t>Drugi poziom konspektu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pl-PL">
                <a:latin typeface="Arial"/>
              </a:rPr>
              <a:t>Trzeci poziom konspektu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pl-PL">
                <a:latin typeface="Arial"/>
              </a:rPr>
              <a:t>Czwarty poziom konspektu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pl-PL">
                <a:latin typeface="Arial"/>
              </a:rPr>
              <a:t>Piąty poziom konspektu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pl-PL">
                <a:latin typeface="Arial"/>
              </a:rPr>
              <a:t>Szósty poziom konspektu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pl-PL">
                <a:latin typeface="Arial"/>
              </a:rPr>
              <a:t>Siódmy poziom konspektu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/>
    <p:bodyStyle/>
    <p:otherStyle/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4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pl-PL" sz="4400">
                <a:latin typeface="Arial"/>
              </a:rPr>
              <a:t>Kliknij, aby edytować format tekstu tytułu</a:t>
            </a:r>
            <a:endParaRPr/>
          </a:p>
        </p:txBody>
      </p:sp>
      <p:sp>
        <p:nvSpPr>
          <p:cNvPr id="11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45000"/>
              <a:buFont typeface="StarSymbol"/>
              <a:buChar char=""/>
            </a:pPr>
            <a:r>
              <a:rPr lang="pl-PL" sz="3200">
                <a:latin typeface="Arial"/>
              </a:rPr>
              <a:t>Kliknij, aby edytować format tekstu konspektu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pl-PL" sz="2800">
                <a:latin typeface="Arial"/>
              </a:rPr>
              <a:t>Drugi poziom konspektu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pl-PL" sz="2400">
                <a:latin typeface="Arial"/>
              </a:rPr>
              <a:t>Trzeci poziom konspektu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pl-PL" sz="2000">
                <a:latin typeface="Arial"/>
              </a:rPr>
              <a:t>Czwarty poziom konspektu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pl-PL" sz="2000">
                <a:latin typeface="Arial"/>
              </a:rPr>
              <a:t>Piąty poziom konspektu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pl-PL" sz="2000">
                <a:latin typeface="Arial"/>
              </a:rPr>
              <a:t>Szósty poziom konspektu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pl-PL" sz="2000">
                <a:latin typeface="Arial"/>
              </a:rPr>
              <a:t>Siódmy poziom konspektu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/>
    <p:bodyStyle/>
    <p:otherStyle/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4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pl-PL" sz="4400">
                <a:latin typeface="Arial"/>
              </a:rPr>
              <a:t>Kliknij, aby edytować format tekstu tytułu</a:t>
            </a:r>
            <a:endParaRPr/>
          </a:p>
        </p:txBody>
      </p:sp>
      <p:sp>
        <p:nvSpPr>
          <p:cNvPr id="14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45000"/>
              <a:buFont typeface="StarSymbol"/>
              <a:buChar char=""/>
            </a:pPr>
            <a:r>
              <a:rPr lang="pl-PL" sz="3200">
                <a:latin typeface="Arial"/>
              </a:rPr>
              <a:t>Kliknij, aby edytować format tekstu konspektu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pl-PL" sz="2800">
                <a:latin typeface="Arial"/>
              </a:rPr>
              <a:t>Drugi poziom konspektu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pl-PL" sz="2400">
                <a:latin typeface="Arial"/>
              </a:rPr>
              <a:t>Trzeci poziom konspektu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pl-PL" sz="2000">
                <a:latin typeface="Arial"/>
              </a:rPr>
              <a:t>Czwarty poziom konspektu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pl-PL" sz="2000">
                <a:latin typeface="Arial"/>
              </a:rPr>
              <a:t>Piąty poziom konspektu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pl-PL" sz="2000">
                <a:latin typeface="Arial"/>
              </a:rPr>
              <a:t>Szósty poziom konspektu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pl-PL" sz="2000">
                <a:latin typeface="Arial"/>
              </a:rPr>
              <a:t>Siódmy poziom konspektu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4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5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58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" name="Symbol zastępczy zawartości 7"/>
          <p:cNvPicPr/>
          <p:nvPr/>
        </p:nvPicPr>
        <p:blipFill>
          <a:blip r:embed="rId2" cstate="print"/>
          <a:stretch/>
        </p:blipFill>
        <p:spPr>
          <a:xfrm>
            <a:off x="0" y="61920"/>
            <a:ext cx="12189960" cy="6855840"/>
          </a:xfrm>
          <a:prstGeom prst="rect">
            <a:avLst/>
          </a:prstGeom>
          <a:ln>
            <a:noFill/>
          </a:ln>
        </p:spPr>
      </p:pic>
      <p:sp>
        <p:nvSpPr>
          <p:cNvPr id="187" name="CustomShape 1"/>
          <p:cNvSpPr/>
          <p:nvPr/>
        </p:nvSpPr>
        <p:spPr>
          <a:xfrm>
            <a:off x="1195560" y="708120"/>
            <a:ext cx="10792800" cy="1564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r">
              <a:lnSpc>
                <a:spcPct val="100000"/>
              </a:lnSpc>
            </a:pPr>
            <a:r>
              <a:rPr lang="pl-PL" sz="3400" b="1" strike="noStrike">
                <a:solidFill>
                  <a:srgbClr val="FFFFFF"/>
                </a:solidFill>
                <a:latin typeface="Bodoni MT"/>
                <a:ea typeface="Aparajita"/>
              </a:rPr>
              <a:t>POWIATOWE CENTRUM KSZTAŁCENIA ZAWODOWEGO I USTAWICZNEGO W WIELICZCE</a:t>
            </a:r>
            <a:endParaRPr/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CustomShape 1"/>
          <p:cNvSpPr/>
          <p:nvPr/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pl-PL" sz="4400" strike="noStrike">
                <a:latin typeface="Times New Roman"/>
              </a:rPr>
              <a:t>OFERTA EDUKACYJNA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  <p:sp>
        <p:nvSpPr>
          <p:cNvPr id="189" name="CustomShape 2"/>
          <p:cNvSpPr/>
          <p:nvPr/>
        </p:nvSpPr>
        <p:spPr>
          <a:xfrm>
            <a:off x="609480" y="1604520"/>
            <a:ext cx="10972080" cy="3976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  <a:buBlip>
                <a:blip r:embed="rId2"/>
              </a:buBlip>
            </a:pPr>
            <a:r>
              <a:rPr lang="pl-PL" sz="3200" strike="noStrike">
                <a:latin typeface="Times New Roman"/>
              </a:rPr>
              <a:t>Technikum Ekonomiczne</a:t>
            </a:r>
            <a:endParaRPr/>
          </a:p>
          <a:p>
            <a:pPr algn="ctr">
              <a:lnSpc>
                <a:spcPct val="100000"/>
              </a:lnSpc>
              <a:buBlip>
                <a:blip r:embed="rId2"/>
              </a:buBlip>
            </a:pPr>
            <a:r>
              <a:rPr lang="pl-PL" sz="3200" strike="noStrike">
                <a:latin typeface="Times New Roman"/>
              </a:rPr>
              <a:t>Technikum Rachunkowości </a:t>
            </a:r>
            <a:r>
              <a:rPr lang="pl-PL" sz="3200" strike="noStrike">
                <a:solidFill>
                  <a:srgbClr val="FF0000"/>
                </a:solidFill>
                <a:latin typeface="Times New Roman"/>
              </a:rPr>
              <a:t>NOWOŚĆ</a:t>
            </a:r>
            <a:endParaRPr/>
          </a:p>
          <a:p>
            <a:pPr algn="ctr">
              <a:lnSpc>
                <a:spcPct val="100000"/>
              </a:lnSpc>
              <a:buBlip>
                <a:blip r:embed="rId2"/>
              </a:buBlip>
            </a:pPr>
            <a:r>
              <a:rPr lang="pl-PL" sz="3200" strike="noStrike">
                <a:latin typeface="Times New Roman"/>
              </a:rPr>
              <a:t>Technikum Obsługi Turystycznej</a:t>
            </a:r>
            <a:endParaRPr/>
          </a:p>
          <a:p>
            <a:pPr algn="ctr">
              <a:lnSpc>
                <a:spcPct val="100000"/>
              </a:lnSpc>
              <a:buBlip>
                <a:blip r:embed="rId2"/>
              </a:buBlip>
            </a:pPr>
            <a:r>
              <a:rPr lang="pl-PL" sz="3200" strike="noStrike">
                <a:latin typeface="Times New Roman"/>
              </a:rPr>
              <a:t>Technikum Hotelarstwa</a:t>
            </a:r>
            <a:endParaRPr/>
          </a:p>
          <a:p>
            <a:pPr algn="ctr">
              <a:lnSpc>
                <a:spcPct val="100000"/>
              </a:lnSpc>
              <a:buBlip>
                <a:blip r:embed="rId2"/>
              </a:buBlip>
            </a:pPr>
            <a:r>
              <a:rPr lang="pl-PL" sz="3200" strike="noStrike">
                <a:latin typeface="Times New Roman"/>
              </a:rPr>
              <a:t>Technikum Informatyczne</a:t>
            </a:r>
            <a:endParaRPr/>
          </a:p>
          <a:p>
            <a:pPr algn="ctr">
              <a:lnSpc>
                <a:spcPct val="100000"/>
              </a:lnSpc>
              <a:buBlip>
                <a:blip r:embed="rId2"/>
              </a:buBlip>
            </a:pPr>
            <a:r>
              <a:rPr lang="pl-PL" sz="3200" strike="noStrike">
                <a:latin typeface="Times New Roman"/>
              </a:rPr>
              <a:t> Technikum Żywienia i Usług Gastronomicznych</a:t>
            </a:r>
            <a:endParaRPr/>
          </a:p>
          <a:p>
            <a:pPr algn="ctr">
              <a:lnSpc>
                <a:spcPct val="100000"/>
              </a:lnSpc>
              <a:buBlip>
                <a:blip r:embed="rId2"/>
              </a:buBlip>
            </a:pPr>
            <a:r>
              <a:rPr lang="pl-PL" sz="3200" strike="noStrike">
                <a:latin typeface="Times New Roman"/>
              </a:rPr>
              <a:t>Branżowa Szkoła I Stopnia</a:t>
            </a:r>
            <a:endParaRPr/>
          </a:p>
          <a:p>
            <a:pPr algn="ctr">
              <a:lnSpc>
                <a:spcPct val="100000"/>
              </a:lnSpc>
              <a:buBlip>
                <a:blip r:embed="rId2"/>
              </a:buBlip>
            </a:pP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CustomShape 1"/>
          <p:cNvSpPr/>
          <p:nvPr/>
        </p:nvSpPr>
        <p:spPr>
          <a:xfrm>
            <a:off x="914400" y="609480"/>
            <a:ext cx="10351440" cy="1323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pl-PL" sz="3400" b="1" strike="noStrike">
                <a:solidFill>
                  <a:srgbClr val="FFFFFF"/>
                </a:solidFill>
                <a:latin typeface="Bookman Old Style"/>
                <a:ea typeface="DejaVu Sans"/>
              </a:rPr>
              <a:t>		Technikum Ekonomiczne</a:t>
            </a:r>
            <a:endParaRPr/>
          </a:p>
        </p:txBody>
      </p:sp>
      <p:sp>
        <p:nvSpPr>
          <p:cNvPr id="191" name="CustomShape 2"/>
          <p:cNvSpPr/>
          <p:nvPr/>
        </p:nvSpPr>
        <p:spPr>
          <a:xfrm>
            <a:off x="477720" y="1803960"/>
            <a:ext cx="5517360" cy="5051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l-PL" sz="2800" strike="noStrike" dirty="0">
                <a:solidFill>
                  <a:srgbClr val="FFFFFF"/>
                </a:solidFill>
                <a:latin typeface="Times New Roman"/>
                <a:ea typeface="DejaVu Sans"/>
              </a:rPr>
              <a:t>Ekonomiści są osobami cenionymi na rynku pracy. W trakcie nauki uczniowie nabywają wiedzę związaną z polityką zatrudnienia, naliczaniem wynagrodzeń, rozliczaniem ubezpieczeń, podatków, produkcją, obrotem pieniężnym, wykonaniem prac biurowych. </a:t>
            </a:r>
            <a:endParaRPr dirty="0"/>
          </a:p>
        </p:txBody>
      </p:sp>
      <p:pic>
        <p:nvPicPr>
          <p:cNvPr id="192" name="Symbol zastępczy zawartości 4"/>
          <p:cNvPicPr/>
          <p:nvPr/>
        </p:nvPicPr>
        <p:blipFill>
          <a:blip r:embed="rId2" cstate="print"/>
          <a:stretch/>
        </p:blipFill>
        <p:spPr>
          <a:xfrm>
            <a:off x="6359400" y="2019240"/>
            <a:ext cx="5326920" cy="35492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CustomShape 1"/>
          <p:cNvSpPr/>
          <p:nvPr/>
        </p:nvSpPr>
        <p:spPr>
          <a:xfrm>
            <a:off x="609480" y="273600"/>
            <a:ext cx="10971360" cy="1143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pl-PL" sz="4400" strike="noStrike">
                <a:solidFill>
                  <a:srgbClr val="FFFFFF"/>
                </a:solidFill>
                <a:latin typeface="Times New Roman"/>
                <a:ea typeface="DejaVu Sans"/>
              </a:rPr>
              <a:t>Technikum Rachunkowości</a:t>
            </a:r>
            <a:endParaRPr/>
          </a:p>
        </p:txBody>
      </p:sp>
      <p:sp>
        <p:nvSpPr>
          <p:cNvPr id="194" name="CustomShape 2"/>
          <p:cNvSpPr/>
          <p:nvPr/>
        </p:nvSpPr>
        <p:spPr>
          <a:xfrm>
            <a:off x="609840" y="1584000"/>
            <a:ext cx="4718160" cy="3507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>
              <a:lnSpc>
                <a:spcPct val="100000"/>
              </a:lnSpc>
            </a:pPr>
            <a:r>
              <a:rPr lang="pl-PL" sz="2200" strike="noStrike" dirty="0">
                <a:solidFill>
                  <a:srgbClr val="FFFFFF"/>
                </a:solidFill>
                <a:latin typeface="Times New Roman"/>
                <a:ea typeface="DejaVu Sans"/>
              </a:rPr>
              <a:t>Technik rachunkowości wykonuje czynności związane z prowadzeniem rachunkowości w różnego rodzaju podmiotach, dokumentuje operacje gospodarcze, rozlicza podatki, wynagrodzenia, przeprowadza inwentaryzacje, sporządza sprawozdania finansowe i przeprowadza analizy finansowe.</a:t>
            </a:r>
            <a:endParaRPr dirty="0"/>
          </a:p>
        </p:txBody>
      </p:sp>
      <p:pic>
        <p:nvPicPr>
          <p:cNvPr id="195" name="Obraz 194"/>
          <p:cNvPicPr/>
          <p:nvPr/>
        </p:nvPicPr>
        <p:blipFill>
          <a:blip r:embed="rId2" cstate="print"/>
          <a:stretch/>
        </p:blipFill>
        <p:spPr>
          <a:xfrm>
            <a:off x="6768000" y="1800000"/>
            <a:ext cx="4967280" cy="3671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" name="Obraz 3"/>
          <p:cNvPicPr/>
          <p:nvPr/>
        </p:nvPicPr>
        <p:blipFill>
          <a:blip r:embed="rId2" cstate="print"/>
          <a:stretch/>
        </p:blipFill>
        <p:spPr>
          <a:xfrm>
            <a:off x="7578720" y="1359000"/>
            <a:ext cx="4160160" cy="2774520"/>
          </a:xfrm>
          <a:prstGeom prst="rect">
            <a:avLst/>
          </a:prstGeom>
          <a:ln w="9360">
            <a:noFill/>
          </a:ln>
        </p:spPr>
      </p:pic>
      <p:pic>
        <p:nvPicPr>
          <p:cNvPr id="197" name="Symbol zastępczy zawartości 5"/>
          <p:cNvPicPr/>
          <p:nvPr/>
        </p:nvPicPr>
        <p:blipFill>
          <a:blip r:embed="rId3" cstate="print"/>
          <a:stretch/>
        </p:blipFill>
        <p:spPr>
          <a:xfrm>
            <a:off x="5364720" y="3503880"/>
            <a:ext cx="4704840" cy="3134880"/>
          </a:xfrm>
          <a:prstGeom prst="rect">
            <a:avLst/>
          </a:prstGeom>
          <a:ln>
            <a:noFill/>
          </a:ln>
        </p:spPr>
      </p:pic>
      <p:sp>
        <p:nvSpPr>
          <p:cNvPr id="198" name="CustomShape 1"/>
          <p:cNvSpPr/>
          <p:nvPr/>
        </p:nvSpPr>
        <p:spPr>
          <a:xfrm>
            <a:off x="914400" y="336600"/>
            <a:ext cx="10351440" cy="1323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pl-PL" sz="3400" b="1" strike="noStrike">
                <a:solidFill>
                  <a:srgbClr val="FFFFFF"/>
                </a:solidFill>
                <a:latin typeface="Bookman Old Style"/>
                <a:ea typeface="DejaVu Sans"/>
              </a:rPr>
              <a:t>Technikum Obsługi Turystycznej</a:t>
            </a:r>
            <a:endParaRPr/>
          </a:p>
        </p:txBody>
      </p:sp>
      <p:sp>
        <p:nvSpPr>
          <p:cNvPr id="199" name="CustomShape 2"/>
          <p:cNvSpPr/>
          <p:nvPr/>
        </p:nvSpPr>
        <p:spPr>
          <a:xfrm>
            <a:off x="140040" y="1308960"/>
            <a:ext cx="5103360" cy="53532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l-PL" sz="2800" strike="noStrike" dirty="0">
                <a:solidFill>
                  <a:srgbClr val="FFFFFF"/>
                </a:solidFill>
                <a:latin typeface="Times New Roman"/>
                <a:ea typeface="DejaVu Sans"/>
              </a:rPr>
              <a:t>Absolwent jest przygotowany do interesującej pracy w dynamicznie rozwijającej się branży turystycznej, jak również do prowadzenia własnego biura podróży .W trakcie nauki organizowane są liczne wycieczki krajowe i zagraniczne, wyjazdy na Targi Turystyczne w Berlinie. </a:t>
            </a:r>
            <a:endParaRPr dirty="0"/>
          </a:p>
          <a:p>
            <a:pPr>
              <a:lnSpc>
                <a:spcPct val="100000"/>
              </a:lnSpc>
            </a:pPr>
            <a:endParaRPr dirty="0"/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CustomShape 1"/>
          <p:cNvSpPr/>
          <p:nvPr/>
        </p:nvSpPr>
        <p:spPr>
          <a:xfrm>
            <a:off x="914400" y="609480"/>
            <a:ext cx="10351440" cy="1323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pl-PL" sz="3400" b="1" strike="noStrike">
                <a:solidFill>
                  <a:srgbClr val="FFFFFF"/>
                </a:solidFill>
                <a:latin typeface="Bookman Old Style"/>
                <a:ea typeface="DejaVu Sans"/>
              </a:rPr>
              <a:t>Technikum Hotelarstwa</a:t>
            </a:r>
            <a:endParaRPr/>
          </a:p>
        </p:txBody>
      </p:sp>
      <p:sp>
        <p:nvSpPr>
          <p:cNvPr id="201" name="CustomShape 2"/>
          <p:cNvSpPr/>
          <p:nvPr/>
        </p:nvSpPr>
        <p:spPr>
          <a:xfrm>
            <a:off x="657360" y="1932120"/>
            <a:ext cx="5103360" cy="3699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l-PL" sz="2400" strike="noStrike" dirty="0">
                <a:solidFill>
                  <a:srgbClr val="FFFFFF"/>
                </a:solidFill>
                <a:latin typeface="Rockwell"/>
                <a:ea typeface="DejaVu Sans"/>
              </a:rPr>
              <a:t>Technik hotelarstwa to nowoczesny kierunek o szerokich możliwościach rozwoju jak również doskonalenia zawodowego. Uczeń nabywa umiejętności na poziomie europejskim, bierze udział w praktykach w najlepszych krakowskich hotelach oraz stażach za granicą, doskonali znajomość języków obcych. </a:t>
            </a:r>
            <a:endParaRPr dirty="0"/>
          </a:p>
        </p:txBody>
      </p:sp>
      <p:pic>
        <p:nvPicPr>
          <p:cNvPr id="202" name="Symbol zastępczy zawartości 3"/>
          <p:cNvPicPr/>
          <p:nvPr/>
        </p:nvPicPr>
        <p:blipFill>
          <a:blip r:embed="rId2" cstate="print"/>
          <a:stretch/>
        </p:blipFill>
        <p:spPr>
          <a:xfrm>
            <a:off x="6173640" y="2241720"/>
            <a:ext cx="5092200" cy="33933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CustomShape 1"/>
          <p:cNvSpPr/>
          <p:nvPr/>
        </p:nvSpPr>
        <p:spPr>
          <a:xfrm>
            <a:off x="914400" y="193680"/>
            <a:ext cx="10351440" cy="13251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pl-PL" sz="3400" b="1" strike="noStrike">
                <a:solidFill>
                  <a:srgbClr val="FFFFFF"/>
                </a:solidFill>
                <a:latin typeface="Bookman Old Style"/>
                <a:ea typeface="DejaVu Sans"/>
              </a:rPr>
              <a:t>Technikum Żywienia i Usług Gastronomicznych</a:t>
            </a:r>
            <a:endParaRPr/>
          </a:p>
        </p:txBody>
      </p:sp>
      <p:sp>
        <p:nvSpPr>
          <p:cNvPr id="204" name="CustomShape 2"/>
          <p:cNvSpPr/>
          <p:nvPr/>
        </p:nvSpPr>
        <p:spPr>
          <a:xfrm>
            <a:off x="206640" y="1377360"/>
            <a:ext cx="5928120" cy="37015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l-PL" sz="2400" strike="noStrike" dirty="0">
                <a:solidFill>
                  <a:srgbClr val="FFFFFF"/>
                </a:solidFill>
                <a:latin typeface="Times New Roman"/>
                <a:ea typeface="DejaVu Sans"/>
              </a:rPr>
              <a:t>Do podstawowych zadań zawodowych wykonywanych przez technika żywienia i usług  gastronomicznych należą wszystkie czynności związane  z przygotowaniem i kompleksową obsługą przyjęć organizowanych w zakładach świadczących usługi gastronomiczne. W procesie kształcenia uczeń nabywa  umiejętności dotyczące kompleksowej obsługi przyjęć, planowania i organizacji żywienia. </a:t>
            </a:r>
            <a:endParaRPr dirty="0"/>
          </a:p>
        </p:txBody>
      </p:sp>
      <p:pic>
        <p:nvPicPr>
          <p:cNvPr id="205" name="Obraz 3"/>
          <p:cNvPicPr/>
          <p:nvPr/>
        </p:nvPicPr>
        <p:blipFill>
          <a:blip r:embed="rId2" cstate="print"/>
          <a:stretch/>
        </p:blipFill>
        <p:spPr>
          <a:xfrm>
            <a:off x="7416720" y="1355760"/>
            <a:ext cx="4772880" cy="3175920"/>
          </a:xfrm>
          <a:prstGeom prst="rect">
            <a:avLst/>
          </a:prstGeom>
          <a:ln w="9360">
            <a:noFill/>
          </a:ln>
        </p:spPr>
      </p:pic>
      <p:pic>
        <p:nvPicPr>
          <p:cNvPr id="206" name="Obraz 9"/>
          <p:cNvPicPr/>
          <p:nvPr/>
        </p:nvPicPr>
        <p:blipFill>
          <a:blip r:embed="rId3" cstate="print"/>
          <a:stretch/>
        </p:blipFill>
        <p:spPr>
          <a:xfrm>
            <a:off x="6714000" y="3917520"/>
            <a:ext cx="4139640" cy="2753640"/>
          </a:xfrm>
          <a:prstGeom prst="rect">
            <a:avLst/>
          </a:prstGeom>
          <a:ln w="9360">
            <a:noFill/>
          </a:ln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CustomShape 1"/>
          <p:cNvSpPr/>
          <p:nvPr/>
        </p:nvSpPr>
        <p:spPr>
          <a:xfrm>
            <a:off x="914400" y="81000"/>
            <a:ext cx="10351440" cy="1323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pl-PL" sz="3400" b="1" strike="noStrike">
                <a:solidFill>
                  <a:srgbClr val="FFFFFF"/>
                </a:solidFill>
                <a:latin typeface="Bookman Old Style"/>
                <a:ea typeface="DejaVu Sans"/>
              </a:rPr>
              <a:t>Technikum Informatyczne</a:t>
            </a:r>
            <a:endParaRPr/>
          </a:p>
        </p:txBody>
      </p:sp>
      <p:sp>
        <p:nvSpPr>
          <p:cNvPr id="208" name="CustomShape 2"/>
          <p:cNvSpPr/>
          <p:nvPr/>
        </p:nvSpPr>
        <p:spPr>
          <a:xfrm>
            <a:off x="393120" y="1373400"/>
            <a:ext cx="4874760" cy="4791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l-PL" sz="2400" strike="noStrike" dirty="0">
                <a:solidFill>
                  <a:srgbClr val="FFFFFF"/>
                </a:solidFill>
                <a:latin typeface="Times New Roman"/>
                <a:ea typeface="DejaVu Sans"/>
              </a:rPr>
              <a:t>Absolwent sprawnie posługuje się systemami operacyjnymi oraz oprogramowaniem użytkowym. Posiada  umiejętności konfiguracji sprzętu i doboru oprogramowania. Zawodowo zajmuje się m.in. programowaniem, projektowaniem baz danych i ich oprogramowaniem, administrowaniem sieci </a:t>
            </a:r>
            <a:r>
              <a:rPr lang="pl-PL" sz="2400" strike="noStrike" dirty="0" err="1">
                <a:solidFill>
                  <a:srgbClr val="FFFFFF"/>
                </a:solidFill>
                <a:latin typeface="Times New Roman"/>
                <a:ea typeface="DejaVu Sans"/>
              </a:rPr>
              <a:t>kompu-terowych</a:t>
            </a:r>
            <a:r>
              <a:rPr lang="pl-PL" sz="2400" strike="noStrike" dirty="0">
                <a:solidFill>
                  <a:srgbClr val="FFFFFF"/>
                </a:solidFill>
                <a:latin typeface="Times New Roman"/>
                <a:ea typeface="DejaVu Sans"/>
              </a:rPr>
              <a:t>, projektowaniem stron WWW.</a:t>
            </a:r>
            <a:endParaRPr dirty="0"/>
          </a:p>
        </p:txBody>
      </p:sp>
      <p:pic>
        <p:nvPicPr>
          <p:cNvPr id="209" name="Symbol zastępczy zawartości 7"/>
          <p:cNvPicPr/>
          <p:nvPr/>
        </p:nvPicPr>
        <p:blipFill>
          <a:blip r:embed="rId2" cstate="print"/>
          <a:stretch/>
        </p:blipFill>
        <p:spPr>
          <a:xfrm>
            <a:off x="6873840" y="1116000"/>
            <a:ext cx="5092200" cy="3387240"/>
          </a:xfrm>
          <a:prstGeom prst="rect">
            <a:avLst/>
          </a:prstGeom>
          <a:ln>
            <a:noFill/>
          </a:ln>
        </p:spPr>
      </p:pic>
      <p:pic>
        <p:nvPicPr>
          <p:cNvPr id="210" name="Obraz 2"/>
          <p:cNvPicPr/>
          <p:nvPr/>
        </p:nvPicPr>
        <p:blipFill>
          <a:blip r:embed="rId3" cstate="print"/>
          <a:stretch/>
        </p:blipFill>
        <p:spPr>
          <a:xfrm>
            <a:off x="5234040" y="3749760"/>
            <a:ext cx="4331880" cy="2888640"/>
          </a:xfrm>
          <a:prstGeom prst="rect">
            <a:avLst/>
          </a:prstGeom>
          <a:ln w="9360">
            <a:noFill/>
          </a:ln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CustomShape 1"/>
          <p:cNvSpPr/>
          <p:nvPr/>
        </p:nvSpPr>
        <p:spPr>
          <a:xfrm>
            <a:off x="927000" y="1440"/>
            <a:ext cx="10351440" cy="13251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pl-PL" sz="3400" b="1" strike="noStrike">
                <a:solidFill>
                  <a:srgbClr val="FFFFFF"/>
                </a:solidFill>
                <a:latin typeface="Bookman Old Style"/>
                <a:ea typeface="DejaVu Sans"/>
              </a:rPr>
              <a:t>Branżowa szkoła I  stopnia</a:t>
            </a:r>
            <a:endParaRPr/>
          </a:p>
        </p:txBody>
      </p:sp>
      <p:sp>
        <p:nvSpPr>
          <p:cNvPr id="212" name="CustomShape 2"/>
          <p:cNvSpPr/>
          <p:nvPr/>
        </p:nvSpPr>
        <p:spPr>
          <a:xfrm>
            <a:off x="229320" y="1019880"/>
            <a:ext cx="6516000" cy="4888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  <a:buFont typeface="Arial"/>
              <a:buChar char="•"/>
            </a:pPr>
            <a:r>
              <a:rPr lang="pl-PL" sz="1600" b="1" strike="noStrike" dirty="0">
                <a:solidFill>
                  <a:srgbClr val="FFFFFF"/>
                </a:solidFill>
                <a:latin typeface="Times New Roman"/>
                <a:ea typeface="DejaVu Sans"/>
              </a:rPr>
              <a:t>Sprzedawca</a:t>
            </a:r>
            <a:endParaRPr dirty="0"/>
          </a:p>
          <a:p>
            <a:pPr algn="just">
              <a:lnSpc>
                <a:spcPct val="100000"/>
              </a:lnSpc>
            </a:pPr>
            <a:r>
              <a:rPr lang="pl-PL" sz="1600" b="1" strike="noStrike" dirty="0">
                <a:solidFill>
                  <a:srgbClr val="FFFFFF"/>
                </a:solidFill>
                <a:latin typeface="Times New Roman"/>
                <a:ea typeface="DejaVu Sans"/>
              </a:rPr>
              <a:t>        Sprzedawca to zawód z perspektywą , gdyż bez względu na poziom rozwoju techniki czy Internetu nic nie zastąpi bezpośredniego kontaktu z klientem. Jest to zawód uniwersalny  nie podlegający uwarunkowaniom rynku pracy. Zdobędziesz umiejętności nawiązywania relacji z ludźmi i rozpoznawania potrzeb klienta.</a:t>
            </a:r>
            <a:endParaRPr dirty="0"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pl-PL" sz="1600" b="1" strike="noStrike" dirty="0">
                <a:solidFill>
                  <a:srgbClr val="FFFFFF"/>
                </a:solidFill>
                <a:latin typeface="Times New Roman"/>
                <a:ea typeface="DejaVu Sans"/>
              </a:rPr>
              <a:t>Kucharz</a:t>
            </a:r>
            <a:endParaRPr dirty="0"/>
          </a:p>
          <a:p>
            <a:pPr algn="just">
              <a:lnSpc>
                <a:spcPct val="100000"/>
              </a:lnSpc>
            </a:pPr>
            <a:r>
              <a:rPr lang="pl-PL" sz="1600" b="1" strike="noStrike" dirty="0">
                <a:solidFill>
                  <a:srgbClr val="FFFFFF"/>
                </a:solidFill>
                <a:latin typeface="Times New Roman"/>
                <a:ea typeface="DejaVu Sans"/>
              </a:rPr>
              <a:t>        Ucząc się tego zawodu  zdobędziesz podstawowe umiejętności w zakresie przygotowania zdrowych i smacznych potraw. Wiodącym przedmiotem  jest technologia gastronomiczna oraz zajęcia praktyczne, które pozwolą wykorzystywać praktycznie poznane zasady produkcji gastronomicznej.</a:t>
            </a:r>
            <a:endParaRPr dirty="0"/>
          </a:p>
          <a:p>
            <a:pPr algn="just">
              <a:lnSpc>
                <a:spcPct val="100000"/>
              </a:lnSpc>
            </a:pPr>
            <a:r>
              <a:rPr lang="pl-PL" sz="1600" b="1" strike="noStrike" dirty="0">
                <a:solidFill>
                  <a:srgbClr val="FFFFFF"/>
                </a:solidFill>
                <a:latin typeface="Times New Roman"/>
                <a:ea typeface="DejaVu Sans"/>
              </a:rPr>
              <a:t>      Absolwenci mają możliwość znalezienia zatrudnienia w barach, restauracjach, kawiarniach, punktach małej gastronomii, stołówkach szkolnych oraz przedsiębiorstwach zajmujących się produkcją wyrobów i półproduktów kulinarnych i spożywczych.</a:t>
            </a:r>
            <a:endParaRPr dirty="0"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pl-PL" sz="1600" b="1" strike="noStrike" dirty="0">
                <a:solidFill>
                  <a:srgbClr val="FFFFFF"/>
                </a:solidFill>
                <a:latin typeface="Times New Roman"/>
                <a:ea typeface="DejaVu Sans"/>
              </a:rPr>
              <a:t>Klasa </a:t>
            </a:r>
            <a:r>
              <a:rPr lang="pl-PL" sz="1600" b="1" strike="noStrike" dirty="0" err="1" smtClean="0">
                <a:solidFill>
                  <a:srgbClr val="FFFFFF"/>
                </a:solidFill>
                <a:latin typeface="Times New Roman"/>
                <a:ea typeface="DejaVu Sans"/>
              </a:rPr>
              <a:t>wielozawodowa</a:t>
            </a:r>
            <a:endParaRPr lang="pl-PL" sz="1600" b="1" strike="noStrike" dirty="0" smtClean="0">
              <a:solidFill>
                <a:srgbClr val="FFFFFF"/>
              </a:solidFill>
              <a:latin typeface="Times New Roman"/>
              <a:ea typeface="DejaVu Sans"/>
            </a:endParaRPr>
          </a:p>
          <a:p>
            <a:pPr>
              <a:lnSpc>
                <a:spcPct val="100000"/>
              </a:lnSpc>
            </a:pPr>
            <a:r>
              <a:rPr lang="pl-PL" dirty="0" smtClean="0"/>
              <a:t>      </a:t>
            </a:r>
            <a:endParaRPr dirty="0"/>
          </a:p>
        </p:txBody>
      </p:sp>
      <p:pic>
        <p:nvPicPr>
          <p:cNvPr id="213" name="Obraz 6"/>
          <p:cNvPicPr/>
          <p:nvPr/>
        </p:nvPicPr>
        <p:blipFill>
          <a:blip r:embed="rId2" cstate="print"/>
          <a:stretch/>
        </p:blipFill>
        <p:spPr>
          <a:xfrm>
            <a:off x="9567720" y="1328760"/>
            <a:ext cx="1958400" cy="2944080"/>
          </a:xfrm>
          <a:prstGeom prst="rect">
            <a:avLst/>
          </a:prstGeom>
          <a:ln w="9360">
            <a:noFill/>
          </a:ln>
        </p:spPr>
      </p:pic>
      <p:pic>
        <p:nvPicPr>
          <p:cNvPr id="214" name="Symbol zastępczy zawartości 5"/>
          <p:cNvPicPr/>
          <p:nvPr/>
        </p:nvPicPr>
        <p:blipFill>
          <a:blip r:embed="rId3" cstate="print"/>
          <a:stretch/>
        </p:blipFill>
        <p:spPr>
          <a:xfrm>
            <a:off x="7066080" y="2936880"/>
            <a:ext cx="2741040" cy="1823400"/>
          </a:xfrm>
          <a:prstGeom prst="rect">
            <a:avLst/>
          </a:prstGeom>
          <a:ln>
            <a:noFill/>
          </a:ln>
        </p:spPr>
      </p:pic>
      <p:pic>
        <p:nvPicPr>
          <p:cNvPr id="215" name="Obraz 7"/>
          <p:cNvPicPr/>
          <p:nvPr/>
        </p:nvPicPr>
        <p:blipFill>
          <a:blip r:embed="rId4" cstate="print"/>
          <a:stretch/>
        </p:blipFill>
        <p:spPr>
          <a:xfrm>
            <a:off x="9237600" y="4629240"/>
            <a:ext cx="2617200" cy="1740960"/>
          </a:xfrm>
          <a:prstGeom prst="rect">
            <a:avLst/>
          </a:prstGeom>
          <a:ln w="9360">
            <a:noFill/>
          </a:ln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CustomShape 1"/>
          <p:cNvSpPr/>
          <p:nvPr/>
        </p:nvSpPr>
        <p:spPr>
          <a:xfrm>
            <a:off x="914400" y="609480"/>
            <a:ext cx="10351440" cy="1323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pl-PL" sz="3400" b="1" strike="noStrike">
                <a:solidFill>
                  <a:srgbClr val="FFFFFF"/>
                </a:solidFill>
                <a:latin typeface="Bookman Old Style"/>
                <a:ea typeface="DejaVu Sans"/>
              </a:rPr>
              <a:t>KWALIFIKACYJNE KURSY ZAWODOWE</a:t>
            </a:r>
            <a:endParaRPr/>
          </a:p>
        </p:txBody>
      </p:sp>
      <p:sp>
        <p:nvSpPr>
          <p:cNvPr id="217" name="CustomShape 2"/>
          <p:cNvSpPr/>
          <p:nvPr/>
        </p:nvSpPr>
        <p:spPr>
          <a:xfrm>
            <a:off x="650880" y="1716840"/>
            <a:ext cx="5103360" cy="37015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l-PL" sz="2400" strike="noStrike" dirty="0">
                <a:solidFill>
                  <a:srgbClr val="FFFFFF"/>
                </a:solidFill>
                <a:latin typeface="Rockwell"/>
                <a:ea typeface="DejaVu Sans"/>
              </a:rPr>
              <a:t>W szkole uczniowie mogą zdobywać kolejne zawody, uczestnicząc w bezpłatnych kursach kwalifikacyjnych. </a:t>
            </a:r>
            <a:endParaRPr dirty="0"/>
          </a:p>
          <a:p>
            <a:pPr>
              <a:lnSpc>
                <a:spcPct val="100000"/>
              </a:lnSpc>
            </a:pPr>
            <a:r>
              <a:rPr lang="pl-PL" sz="2400" strike="noStrike" dirty="0">
                <a:solidFill>
                  <a:srgbClr val="FFFFFF"/>
                </a:solidFill>
                <a:latin typeface="Rockwell"/>
                <a:ea typeface="DejaVu Sans"/>
              </a:rPr>
              <a:t>Uczniowie technikum ekonomicznego mogą zdobyć uprawnienia do wykonywania zawodu technika rachunkowości, informatycy mogą zdobyć zawód technika elektronika, a  sprzedawcy – technika handlowca</a:t>
            </a:r>
            <a:r>
              <a:rPr lang="pl-PL" sz="2000" strike="noStrike" dirty="0">
                <a:solidFill>
                  <a:srgbClr val="FFFFFF"/>
                </a:solidFill>
                <a:latin typeface="Rockwell"/>
                <a:ea typeface="DejaVu Sans"/>
              </a:rPr>
              <a:t>. </a:t>
            </a:r>
            <a:endParaRPr dirty="0"/>
          </a:p>
        </p:txBody>
      </p:sp>
      <p:pic>
        <p:nvPicPr>
          <p:cNvPr id="218" name="Symbol zastępczy zawartości 2"/>
          <p:cNvPicPr/>
          <p:nvPr/>
        </p:nvPicPr>
        <p:blipFill>
          <a:blip r:embed="rId3" cstate="print"/>
          <a:stretch/>
        </p:blipFill>
        <p:spPr>
          <a:xfrm>
            <a:off x="6173640" y="2241720"/>
            <a:ext cx="5092200" cy="33933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" name="Obraz 17"/>
          <p:cNvPicPr/>
          <p:nvPr/>
        </p:nvPicPr>
        <p:blipFill>
          <a:blip r:embed="rId2" cstate="print"/>
          <a:stretch/>
        </p:blipFill>
        <p:spPr>
          <a:xfrm>
            <a:off x="8697960" y="1144440"/>
            <a:ext cx="3406320" cy="2282400"/>
          </a:xfrm>
          <a:prstGeom prst="rect">
            <a:avLst/>
          </a:prstGeom>
          <a:ln w="9360">
            <a:noFill/>
          </a:ln>
        </p:spPr>
      </p:pic>
      <p:pic>
        <p:nvPicPr>
          <p:cNvPr id="220" name="Obraz 7"/>
          <p:cNvPicPr/>
          <p:nvPr/>
        </p:nvPicPr>
        <p:blipFill>
          <a:blip r:embed="rId3" cstate="print"/>
          <a:srcRect l="6366" t="1885358" r="-322201" b="315138"/>
          <a:stretch/>
        </p:blipFill>
        <p:spPr>
          <a:xfrm>
            <a:off x="85680" y="1144440"/>
            <a:ext cx="4774680" cy="2876040"/>
          </a:xfrm>
          <a:prstGeom prst="rect">
            <a:avLst/>
          </a:prstGeom>
          <a:ln w="9360">
            <a:noFill/>
          </a:ln>
        </p:spPr>
      </p:pic>
      <p:sp>
        <p:nvSpPr>
          <p:cNvPr id="221" name="CustomShape 1"/>
          <p:cNvSpPr/>
          <p:nvPr/>
        </p:nvSpPr>
        <p:spPr>
          <a:xfrm>
            <a:off x="914400" y="0"/>
            <a:ext cx="10351440" cy="1323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pl-PL" sz="3400" b="1" strike="noStrike">
                <a:solidFill>
                  <a:srgbClr val="FFFFFF"/>
                </a:solidFill>
                <a:latin typeface="Bookman Old Style"/>
                <a:ea typeface="DejaVu Sans"/>
              </a:rPr>
              <a:t>Centrum kompetencji zawodowych</a:t>
            </a:r>
            <a:endParaRPr/>
          </a:p>
        </p:txBody>
      </p:sp>
      <p:sp>
        <p:nvSpPr>
          <p:cNvPr id="222" name="CustomShape 2"/>
          <p:cNvSpPr/>
          <p:nvPr/>
        </p:nvSpPr>
        <p:spPr>
          <a:xfrm>
            <a:off x="117360" y="1262160"/>
            <a:ext cx="4695120" cy="3607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l-PL" sz="2400" strike="noStrike">
                <a:solidFill>
                  <a:srgbClr val="FFFFFF"/>
                </a:solidFill>
                <a:latin typeface="Rockwell"/>
                <a:ea typeface="DejaVu Sans"/>
              </a:rPr>
              <a:t>Jest to projekt dzięki któremu uczniowie poszerzają swoje kompetencje rozwijają zainteresowania a także zdobywają kolejne umiejętności cenione na rynku pracy</a:t>
            </a:r>
            <a:endParaRPr/>
          </a:p>
        </p:txBody>
      </p:sp>
      <p:pic>
        <p:nvPicPr>
          <p:cNvPr id="223" name="Obraz 13"/>
          <p:cNvPicPr/>
          <p:nvPr/>
        </p:nvPicPr>
        <p:blipFill>
          <a:blip r:embed="rId4" cstate="print"/>
          <a:stretch/>
        </p:blipFill>
        <p:spPr>
          <a:xfrm>
            <a:off x="5420520" y="1189080"/>
            <a:ext cx="3110760" cy="2218680"/>
          </a:xfrm>
          <a:prstGeom prst="rect">
            <a:avLst/>
          </a:prstGeom>
          <a:ln w="9360">
            <a:noFill/>
          </a:ln>
        </p:spPr>
      </p:pic>
      <p:pic>
        <p:nvPicPr>
          <p:cNvPr id="224" name="Obraz 15"/>
          <p:cNvPicPr/>
          <p:nvPr/>
        </p:nvPicPr>
        <p:blipFill>
          <a:blip r:embed="rId5" cstate="print"/>
          <a:stretch/>
        </p:blipFill>
        <p:spPr>
          <a:xfrm>
            <a:off x="7601040" y="4186080"/>
            <a:ext cx="3588840" cy="2388600"/>
          </a:xfrm>
          <a:prstGeom prst="rect">
            <a:avLst/>
          </a:prstGeom>
          <a:ln w="9360">
            <a:noFill/>
          </a:ln>
        </p:spPr>
      </p:pic>
      <p:pic>
        <p:nvPicPr>
          <p:cNvPr id="225" name="Symbol zastępczy zawartości 5"/>
          <p:cNvPicPr/>
          <p:nvPr/>
        </p:nvPicPr>
        <p:blipFill>
          <a:blip r:embed="rId6" cstate="print"/>
          <a:stretch/>
        </p:blipFill>
        <p:spPr>
          <a:xfrm>
            <a:off x="2860200" y="3417840"/>
            <a:ext cx="3134880" cy="37015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CustomShape 1"/>
          <p:cNvSpPr/>
          <p:nvPr/>
        </p:nvSpPr>
        <p:spPr>
          <a:xfrm>
            <a:off x="843120" y="69840"/>
            <a:ext cx="10351440" cy="13251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pl-PL" sz="3400" b="1" strike="noStrike">
                <a:solidFill>
                  <a:srgbClr val="FFFFFF"/>
                </a:solidFill>
                <a:latin typeface="Bookman Old Style"/>
                <a:ea typeface="DejaVu Sans"/>
              </a:rPr>
              <a:t>Baza szkoły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227" name="CustomShape 2"/>
          <p:cNvSpPr/>
          <p:nvPr/>
        </p:nvSpPr>
        <p:spPr>
          <a:xfrm>
            <a:off x="792000" y="792000"/>
            <a:ext cx="6046560" cy="60638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l-PL" sz="2200" strike="noStrike">
                <a:solidFill>
                  <a:srgbClr val="FFFFFF"/>
                </a:solidFill>
                <a:latin typeface="Times New Roman"/>
                <a:ea typeface="DejaVu Sans"/>
              </a:rPr>
              <a:t>Od 17 lutego 2014 r. kontynuujemy naukę w nowym budynku szkoły przy ul. Józefa Piłsudskiego 105, który przyciąga uwagę niebanalną architekturą, ale i nowoczesnym wykończeniem. Przez wielu nazywany       „ Perełką lokalnej architektury”. Charakterystyczna kopuła, w której mieści się potężna aula mogąca pomieścić 333 osoby, stała się znakiem rozpoznawczym naszej placówki. </a:t>
            </a:r>
            <a:endParaRPr/>
          </a:p>
          <a:p>
            <a:pPr>
              <a:lnSpc>
                <a:spcPct val="100000"/>
              </a:lnSpc>
            </a:pPr>
            <a:r>
              <a:rPr lang="pl-PL" sz="2200" strike="noStrike">
                <a:solidFill>
                  <a:srgbClr val="FFFFFF"/>
                </a:solidFill>
                <a:latin typeface="Times New Roman"/>
                <a:ea typeface="DejaVu Sans"/>
              </a:rPr>
              <a:t>Budynek o powierzchni 2322 m </a:t>
            </a:r>
            <a:r>
              <a:rPr lang="pl-PL" sz="2200" strike="noStrike" baseline="30000">
                <a:solidFill>
                  <a:srgbClr val="FFFFFF"/>
                </a:solidFill>
                <a:latin typeface="Times New Roman"/>
                <a:ea typeface="DejaVu Sans"/>
              </a:rPr>
              <a:t>2</a:t>
            </a:r>
            <a:r>
              <a:rPr lang="pl-PL" sz="2200" strike="noStrike">
                <a:solidFill>
                  <a:srgbClr val="FFFFFF"/>
                </a:solidFill>
                <a:latin typeface="Times New Roman"/>
                <a:ea typeface="DejaVu Sans"/>
              </a:rPr>
              <a:t>  dysponuje kilkudziesięcioma pracowniami ogólnokształcącymi i zawodowymi wyposażonymi w tablice multimedialne i pomoce dydaktyczne, stołówką, pełnowymiarową halą sportową, siłownią, salą do aerobiku, biblioteką z multimedialną czytelnią oraz salą amfiteatralną z kinem.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pic>
        <p:nvPicPr>
          <p:cNvPr id="228" name="Obraz 3"/>
          <p:cNvPicPr/>
          <p:nvPr/>
        </p:nvPicPr>
        <p:blipFill>
          <a:blip r:embed="rId2" cstate="print"/>
          <a:stretch/>
        </p:blipFill>
        <p:spPr>
          <a:xfrm>
            <a:off x="8332920" y="933480"/>
            <a:ext cx="3342600" cy="2221920"/>
          </a:xfrm>
          <a:prstGeom prst="rect">
            <a:avLst/>
          </a:prstGeom>
          <a:ln w="9360">
            <a:noFill/>
          </a:ln>
        </p:spPr>
      </p:pic>
      <p:pic>
        <p:nvPicPr>
          <p:cNvPr id="229" name="Obraz 5"/>
          <p:cNvPicPr/>
          <p:nvPr/>
        </p:nvPicPr>
        <p:blipFill>
          <a:blip r:embed="rId3" cstate="print"/>
          <a:stretch/>
        </p:blipFill>
        <p:spPr>
          <a:xfrm>
            <a:off x="6862680" y="2538360"/>
            <a:ext cx="3141000" cy="2090160"/>
          </a:xfrm>
          <a:prstGeom prst="rect">
            <a:avLst/>
          </a:prstGeom>
          <a:ln w="9360">
            <a:noFill/>
          </a:ln>
        </p:spPr>
      </p:pic>
      <p:pic>
        <p:nvPicPr>
          <p:cNvPr id="230" name="Obraz 6"/>
          <p:cNvPicPr/>
          <p:nvPr/>
        </p:nvPicPr>
        <p:blipFill>
          <a:blip r:embed="rId4" cstate="print"/>
          <a:stretch/>
        </p:blipFill>
        <p:spPr>
          <a:xfrm>
            <a:off x="8645400" y="4119480"/>
            <a:ext cx="3030120" cy="2017080"/>
          </a:xfrm>
          <a:prstGeom prst="rect">
            <a:avLst/>
          </a:prstGeom>
          <a:ln w="9360">
            <a:noFill/>
          </a:ln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 nodeType="clickEffect">
                      <p:stCondLst>
                        <p:cond delay="0"/>
                      </p:stCondLst>
                      <p:childTnLst>
                        <p:par>
                          <p:cTn id="4" fill="hold" nodeType="withEffect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Effect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3" dur="10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4" dur="10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Effect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9" dur="10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0" dur="10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1" dur="10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CustomShape 1"/>
          <p:cNvSpPr/>
          <p:nvPr/>
        </p:nvSpPr>
        <p:spPr>
          <a:xfrm>
            <a:off x="609480" y="273600"/>
            <a:ext cx="10971000" cy="1143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pl-PL" sz="4400" strike="noStrike">
                <a:solidFill>
                  <a:srgbClr val="FFFFFF"/>
                </a:solidFill>
                <a:latin typeface="Arial"/>
                <a:ea typeface="DejaVu Sans"/>
              </a:rPr>
              <a:t>Nowe inwestycje</a:t>
            </a:r>
            <a:endParaRPr/>
          </a:p>
        </p:txBody>
      </p:sp>
      <p:sp>
        <p:nvSpPr>
          <p:cNvPr id="232" name="CustomShape 2"/>
          <p:cNvSpPr/>
          <p:nvPr/>
        </p:nvSpPr>
        <p:spPr>
          <a:xfrm>
            <a:off x="843480" y="1855080"/>
            <a:ext cx="6355440" cy="39758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 algn="just">
              <a:lnSpc>
                <a:spcPct val="100000"/>
              </a:lnSpc>
              <a:buSzPct val="45000"/>
              <a:buFont typeface="StarSymbol"/>
              <a:buChar char="l"/>
            </a:pPr>
            <a:r>
              <a:rPr lang="pl-PL" sz="2200" strike="noStrike">
                <a:solidFill>
                  <a:srgbClr val="FFFFFF"/>
                </a:solidFill>
                <a:latin typeface="Arial"/>
                <a:ea typeface="DejaVu Sans"/>
              </a:rPr>
              <a:t>W grudniu 2017 roku ruszyła rozbudowa kompleksu Kampusu Wielickiego. Na działce przy boisku  powstaje budynek (skrzydło E) o łącznej powierzchni blisko 1200 mkw. Będą w nim trzy sale lekcyjne, pracownia gastronomiczna oraz  dwie nieduże sale gimnastyczne. Wykonana zostanie także przewiązka, która połączy nową część szkoły z głównym budynkiem. Planowany finał inwestycji: pierwszy kwartał 2019 roku.</a:t>
            </a:r>
            <a:endParaRPr/>
          </a:p>
        </p:txBody>
      </p:sp>
      <p:pic>
        <p:nvPicPr>
          <p:cNvPr id="233" name="Obraz 232"/>
          <p:cNvPicPr/>
          <p:nvPr/>
        </p:nvPicPr>
        <p:blipFill>
          <a:blip r:embed="rId2" cstate="print"/>
          <a:stretch/>
        </p:blipFill>
        <p:spPr>
          <a:xfrm>
            <a:off x="7344000" y="2088000"/>
            <a:ext cx="4102920" cy="28789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CustomShape 1"/>
          <p:cNvSpPr/>
          <p:nvPr/>
        </p:nvSpPr>
        <p:spPr>
          <a:xfrm>
            <a:off x="1595520" y="1122480"/>
            <a:ext cx="8998920" cy="2385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>
              <a:lnSpc>
                <a:spcPct val="100000"/>
              </a:lnSpc>
            </a:pPr>
            <a:r>
              <a:rPr lang="pl-PL" sz="6000" b="1" i="1" strike="noStrike">
                <a:solidFill>
                  <a:srgbClr val="FFFF00"/>
                </a:solidFill>
                <a:latin typeface="Segoe Script"/>
                <a:ea typeface="DejaVu Sans"/>
              </a:rPr>
              <a:t>Co nas wyróżnia ?</a:t>
            </a:r>
            <a:endParaRPr/>
          </a:p>
        </p:txBody>
      </p:sp>
      <p:pic>
        <p:nvPicPr>
          <p:cNvPr id="235" name="Obraz 234"/>
          <p:cNvPicPr/>
          <p:nvPr/>
        </p:nvPicPr>
        <p:blipFill>
          <a:blip r:embed="rId2" cstate="print"/>
          <a:stretch/>
        </p:blipFill>
        <p:spPr>
          <a:xfrm>
            <a:off x="6768360" y="72360"/>
            <a:ext cx="5039640" cy="2591640"/>
          </a:xfrm>
          <a:prstGeom prst="rect">
            <a:avLst/>
          </a:prstGeom>
          <a:ln>
            <a:noFill/>
          </a:ln>
        </p:spPr>
      </p:pic>
      <p:pic>
        <p:nvPicPr>
          <p:cNvPr id="236" name="Obraz 235"/>
          <p:cNvPicPr/>
          <p:nvPr/>
        </p:nvPicPr>
        <p:blipFill>
          <a:blip r:embed="rId3" cstate="print"/>
          <a:stretch/>
        </p:blipFill>
        <p:spPr>
          <a:xfrm>
            <a:off x="722520" y="216000"/>
            <a:ext cx="2085120" cy="2189880"/>
          </a:xfrm>
          <a:prstGeom prst="rect">
            <a:avLst/>
          </a:prstGeom>
          <a:ln>
            <a:noFill/>
          </a:ln>
        </p:spPr>
      </p:pic>
      <p:pic>
        <p:nvPicPr>
          <p:cNvPr id="237" name="Symbol zastępczy zawartości 5"/>
          <p:cNvPicPr/>
          <p:nvPr/>
        </p:nvPicPr>
        <p:blipFill>
          <a:blip r:embed="rId4" cstate="print"/>
          <a:stretch/>
        </p:blipFill>
        <p:spPr>
          <a:xfrm>
            <a:off x="8889120" y="3176640"/>
            <a:ext cx="2630880" cy="34473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CustomShape 1"/>
          <p:cNvSpPr/>
          <p:nvPr/>
        </p:nvSpPr>
        <p:spPr>
          <a:xfrm>
            <a:off x="757080" y="584280"/>
            <a:ext cx="10351440" cy="13251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pl-PL" sz="3400" b="1" strike="noStrike">
                <a:solidFill>
                  <a:srgbClr val="FFFFFF"/>
                </a:solidFill>
                <a:latin typeface="Bookman Old Style"/>
                <a:ea typeface="DejaVu Sans"/>
              </a:rPr>
              <a:t> Nagrody i Certyfikaty</a:t>
            </a:r>
            <a:endParaRPr/>
          </a:p>
        </p:txBody>
      </p:sp>
      <p:pic>
        <p:nvPicPr>
          <p:cNvPr id="239" name="Symbol zastępczy zawartości 5"/>
          <p:cNvPicPr/>
          <p:nvPr/>
        </p:nvPicPr>
        <p:blipFill>
          <a:blip r:embed="rId2" cstate="print"/>
          <a:stretch/>
        </p:blipFill>
        <p:spPr>
          <a:xfrm>
            <a:off x="5754600" y="4222800"/>
            <a:ext cx="5353920" cy="2561760"/>
          </a:xfrm>
          <a:prstGeom prst="rect">
            <a:avLst/>
          </a:prstGeom>
          <a:ln>
            <a:noFill/>
          </a:ln>
        </p:spPr>
      </p:pic>
      <p:pic>
        <p:nvPicPr>
          <p:cNvPr id="240" name="Obraz 6"/>
          <p:cNvPicPr/>
          <p:nvPr/>
        </p:nvPicPr>
        <p:blipFill>
          <a:blip r:embed="rId3" cstate="print"/>
          <a:stretch/>
        </p:blipFill>
        <p:spPr>
          <a:xfrm>
            <a:off x="474840" y="4222800"/>
            <a:ext cx="2388600" cy="2131560"/>
          </a:xfrm>
          <a:prstGeom prst="rect">
            <a:avLst/>
          </a:prstGeom>
          <a:ln w="9360">
            <a:noFill/>
          </a:ln>
        </p:spPr>
      </p:pic>
      <p:pic>
        <p:nvPicPr>
          <p:cNvPr id="241" name="Obraz 2"/>
          <p:cNvPicPr/>
          <p:nvPr/>
        </p:nvPicPr>
        <p:blipFill>
          <a:blip r:embed="rId4" cstate="print"/>
          <a:srcRect l="1388" r="2083"/>
          <a:stretch/>
        </p:blipFill>
        <p:spPr>
          <a:xfrm>
            <a:off x="9225000" y="264960"/>
            <a:ext cx="2642760" cy="3769920"/>
          </a:xfrm>
          <a:prstGeom prst="rect">
            <a:avLst/>
          </a:prstGeom>
          <a:ln w="9360">
            <a:noFill/>
          </a:ln>
        </p:spPr>
      </p:pic>
      <p:pic>
        <p:nvPicPr>
          <p:cNvPr id="13314" name="Picture 2" descr="http://technika.perspektywy.pl/2019/images/tarcze/2019-zlote-technikum-perspektyw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3672" y="1628800"/>
            <a:ext cx="2400300" cy="2466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 nodeType="clickEffect">
                      <p:stCondLst>
                        <p:cond delay="0"/>
                      </p:stCondLst>
                      <p:childTnLst>
                        <p:par>
                          <p:cTn id="4" fill="hold" nodeType="withEffect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Effect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3" dur="1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4" dur="10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Effect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9" dur="10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0" dur="10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1" dur="10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CustomShape 1"/>
          <p:cNvSpPr/>
          <p:nvPr/>
        </p:nvSpPr>
        <p:spPr>
          <a:xfrm>
            <a:off x="914400" y="120600"/>
            <a:ext cx="10351440" cy="1323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pl-PL" sz="3400" b="1" strike="noStrike">
                <a:solidFill>
                  <a:srgbClr val="FFFFFF"/>
                </a:solidFill>
                <a:latin typeface="Bookman Old Style"/>
                <a:ea typeface="DejaVu Sans"/>
              </a:rPr>
              <a:t>Praktyki i staże zagraniczne</a:t>
            </a:r>
            <a:endParaRPr/>
          </a:p>
        </p:txBody>
      </p:sp>
      <p:sp>
        <p:nvSpPr>
          <p:cNvPr id="244" name="CustomShape 2"/>
          <p:cNvSpPr/>
          <p:nvPr/>
        </p:nvSpPr>
        <p:spPr>
          <a:xfrm>
            <a:off x="626400" y="1193760"/>
            <a:ext cx="4708080" cy="45144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  <a:buFont typeface="Arial"/>
              <a:buChar char="•"/>
            </a:pPr>
            <a:r>
              <a:rPr lang="pl-PL" sz="2800" strike="noStrike">
                <a:solidFill>
                  <a:srgbClr val="FFFFFF"/>
                </a:solidFill>
                <a:latin typeface="Times New Roman"/>
                <a:ea typeface="DejaVu Sans"/>
              </a:rPr>
              <a:t>Organizowane w Niemczech,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pl-PL" sz="2800" strike="noStrike">
                <a:solidFill>
                  <a:srgbClr val="FFFFFF"/>
                </a:solidFill>
                <a:latin typeface="Times New Roman"/>
                <a:ea typeface="DejaVu Sans"/>
              </a:rPr>
              <a:t>Zdobywanie doświadczenia zawodowego i umiejętności,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pl-PL" sz="2800" strike="noStrike">
                <a:solidFill>
                  <a:srgbClr val="FFFFFF"/>
                </a:solidFill>
                <a:latin typeface="Times New Roman"/>
                <a:ea typeface="DejaVu Sans"/>
              </a:rPr>
              <a:t>Poszerzanie kompetencji,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pl-PL" sz="2800" strike="noStrike">
                <a:solidFill>
                  <a:srgbClr val="FFFFFF"/>
                </a:solidFill>
                <a:latin typeface="Times New Roman"/>
                <a:ea typeface="DejaVu Sans"/>
              </a:rPr>
              <a:t>Europass Mobilność. </a:t>
            </a:r>
            <a:endParaRPr/>
          </a:p>
        </p:txBody>
      </p:sp>
      <p:pic>
        <p:nvPicPr>
          <p:cNvPr id="245" name="Symbol zastępczy zawartości 4"/>
          <p:cNvPicPr/>
          <p:nvPr/>
        </p:nvPicPr>
        <p:blipFill>
          <a:blip r:embed="rId2" cstate="print"/>
          <a:stretch/>
        </p:blipFill>
        <p:spPr>
          <a:xfrm>
            <a:off x="7810560" y="1298520"/>
            <a:ext cx="4092120" cy="4092120"/>
          </a:xfrm>
          <a:prstGeom prst="rect">
            <a:avLst/>
          </a:prstGeom>
          <a:ln>
            <a:noFill/>
          </a:ln>
        </p:spPr>
      </p:pic>
      <p:pic>
        <p:nvPicPr>
          <p:cNvPr id="246" name="Obraz 10"/>
          <p:cNvPicPr/>
          <p:nvPr/>
        </p:nvPicPr>
        <p:blipFill>
          <a:blip r:embed="rId3" cstate="print"/>
          <a:stretch/>
        </p:blipFill>
        <p:spPr>
          <a:xfrm>
            <a:off x="1913040" y="4448160"/>
            <a:ext cx="4049280" cy="2275920"/>
          </a:xfrm>
          <a:prstGeom prst="rect">
            <a:avLst/>
          </a:prstGeom>
          <a:ln w="9360">
            <a:noFill/>
          </a:ln>
        </p:spPr>
      </p:pic>
      <p:pic>
        <p:nvPicPr>
          <p:cNvPr id="247" name="Obraz 9"/>
          <p:cNvPicPr/>
          <p:nvPr/>
        </p:nvPicPr>
        <p:blipFill>
          <a:blip r:embed="rId4" cstate="print"/>
          <a:stretch/>
        </p:blipFill>
        <p:spPr>
          <a:xfrm>
            <a:off x="5592600" y="2463840"/>
            <a:ext cx="2860200" cy="4154040"/>
          </a:xfrm>
          <a:prstGeom prst="rect">
            <a:avLst/>
          </a:prstGeom>
          <a:ln w="9360">
            <a:noFill/>
          </a:ln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 nodeType="clickEffect">
                      <p:stCondLst>
                        <p:cond delay="0"/>
                      </p:stCondLst>
                      <p:childTnLst>
                        <p:par>
                          <p:cTn id="4" fill="hold" nodeType="withEffect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Effect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3" dur="10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4" dur="10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Effect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9" dur="10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0" dur="10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1" dur="10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CustomShape 1"/>
          <p:cNvSpPr/>
          <p:nvPr/>
        </p:nvSpPr>
        <p:spPr>
          <a:xfrm>
            <a:off x="844560" y="0"/>
            <a:ext cx="10351440" cy="1323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49" name="CustomShape 2"/>
          <p:cNvSpPr/>
          <p:nvPr/>
        </p:nvSpPr>
        <p:spPr>
          <a:xfrm>
            <a:off x="3540240" y="1347480"/>
            <a:ext cx="4877640" cy="821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250" name="CustomShape 3"/>
          <p:cNvSpPr/>
          <p:nvPr/>
        </p:nvSpPr>
        <p:spPr>
          <a:xfrm>
            <a:off x="0" y="1950840"/>
            <a:ext cx="5093640" cy="3204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  <a:buFont typeface="Arial"/>
              <a:buChar char="•"/>
            </a:pPr>
            <a:r>
              <a:rPr lang="pl-PL" sz="2800" strike="noStrike">
                <a:solidFill>
                  <a:srgbClr val="FFFFFF"/>
                </a:solidFill>
                <a:latin typeface="Times New Roman"/>
                <a:ea typeface="DejaVu Sans"/>
              </a:rPr>
              <a:t>Wymiana młodzieży, nawiązywanie nowych znajomości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pl-PL" sz="2800" strike="noStrike">
                <a:solidFill>
                  <a:srgbClr val="FFFFFF"/>
                </a:solidFill>
                <a:latin typeface="Times New Roman"/>
                <a:ea typeface="DejaVu Sans"/>
              </a:rPr>
              <a:t>Poznanie nowych kultur i tradycji innego kraju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pl-PL" sz="2800" strike="noStrike">
                <a:solidFill>
                  <a:srgbClr val="FFFFFF"/>
                </a:solidFill>
                <a:latin typeface="Times New Roman"/>
                <a:ea typeface="DejaVu Sans"/>
              </a:rPr>
              <a:t>Doskonalenie znajomości języków obcych.</a:t>
            </a:r>
            <a:endParaRPr/>
          </a:p>
        </p:txBody>
      </p:sp>
      <p:pic>
        <p:nvPicPr>
          <p:cNvPr id="251" name="Obraz 9"/>
          <p:cNvPicPr/>
          <p:nvPr/>
        </p:nvPicPr>
        <p:blipFill>
          <a:blip r:embed="rId2" cstate="print"/>
          <a:stretch/>
        </p:blipFill>
        <p:spPr>
          <a:xfrm>
            <a:off x="8937720" y="1479600"/>
            <a:ext cx="3067920" cy="4096800"/>
          </a:xfrm>
          <a:prstGeom prst="rect">
            <a:avLst/>
          </a:prstGeom>
          <a:ln w="9360">
            <a:noFill/>
          </a:ln>
        </p:spPr>
      </p:pic>
      <p:pic>
        <p:nvPicPr>
          <p:cNvPr id="252" name="Obraz 2"/>
          <p:cNvPicPr/>
          <p:nvPr/>
        </p:nvPicPr>
        <p:blipFill>
          <a:blip r:embed="rId3" cstate="print"/>
          <a:stretch/>
        </p:blipFill>
        <p:spPr>
          <a:xfrm>
            <a:off x="5506920" y="3669840"/>
            <a:ext cx="4318920" cy="2874240"/>
          </a:xfrm>
          <a:prstGeom prst="rect">
            <a:avLst/>
          </a:prstGeom>
          <a:ln w="9360">
            <a:noFill/>
          </a:ln>
        </p:spPr>
      </p:pic>
      <p:sp>
        <p:nvSpPr>
          <p:cNvPr id="253" name="CustomShape 4"/>
          <p:cNvSpPr/>
          <p:nvPr/>
        </p:nvSpPr>
        <p:spPr>
          <a:xfrm>
            <a:off x="251280" y="318960"/>
            <a:ext cx="9036360" cy="1160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pl-PL" sz="3800" b="1" strike="noStrike">
                <a:solidFill>
                  <a:srgbClr val="FFFFFF"/>
                </a:solidFill>
                <a:latin typeface="Times New Roman"/>
                <a:ea typeface="DejaVu Sans"/>
              </a:rPr>
              <a:t>Wymiana międzynarodowa Erasmus +  Włochy, Hiszpania, Rumunia </a:t>
            </a:r>
            <a:endParaRPr/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 nodeType="clickEffect">
                      <p:stCondLst>
                        <p:cond delay="0"/>
                      </p:stCondLst>
                      <p:childTnLst>
                        <p:par>
                          <p:cTn id="4" fill="hold" nodeType="withEffect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Effect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3" dur="10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4" dur="10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CustomShape 1"/>
          <p:cNvSpPr/>
          <p:nvPr/>
        </p:nvSpPr>
        <p:spPr>
          <a:xfrm>
            <a:off x="901800" y="312840"/>
            <a:ext cx="10351440" cy="13251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r>
              <a:rPr lang="pl-PL" sz="3400" b="1" strike="noStrike">
                <a:solidFill>
                  <a:srgbClr val="FFFFFF"/>
                </a:solidFill>
                <a:latin typeface="Bookman Old Style"/>
                <a:ea typeface="DejaVu Sans"/>
              </a:rPr>
              <a:t>Klub Honorowych Dawców Krwi PCK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255" name="CustomShape 2"/>
          <p:cNvSpPr/>
          <p:nvPr/>
        </p:nvSpPr>
        <p:spPr>
          <a:xfrm>
            <a:off x="654120" y="1663560"/>
            <a:ext cx="6901920" cy="3699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  <a:buFont typeface="Arial"/>
              <a:buChar char="•"/>
            </a:pPr>
            <a:r>
              <a:rPr lang="pl-PL" sz="2800" strike="noStrike">
                <a:solidFill>
                  <a:srgbClr val="FFFFFF"/>
                </a:solidFill>
                <a:latin typeface="Times New Roman"/>
                <a:ea typeface="DejaVu Sans"/>
              </a:rPr>
              <a:t>Propagowanie idei Honorowego Krwiodawstwa. </a:t>
            </a:r>
            <a:endParaRPr/>
          </a:p>
        </p:txBody>
      </p:sp>
      <p:pic>
        <p:nvPicPr>
          <p:cNvPr id="256" name="Symbol zastępczy zawartości 8"/>
          <p:cNvPicPr/>
          <p:nvPr/>
        </p:nvPicPr>
        <p:blipFill>
          <a:blip r:embed="rId2" cstate="print"/>
          <a:stretch/>
        </p:blipFill>
        <p:spPr>
          <a:xfrm>
            <a:off x="8136000" y="958320"/>
            <a:ext cx="3647520" cy="2683800"/>
          </a:xfrm>
          <a:prstGeom prst="rect">
            <a:avLst/>
          </a:prstGeom>
          <a:ln>
            <a:noFill/>
          </a:ln>
        </p:spPr>
      </p:pic>
      <p:pic>
        <p:nvPicPr>
          <p:cNvPr id="257" name="Obraz 1"/>
          <p:cNvPicPr/>
          <p:nvPr/>
        </p:nvPicPr>
        <p:blipFill>
          <a:blip r:embed="rId3" cstate="print"/>
          <a:stretch/>
        </p:blipFill>
        <p:spPr>
          <a:xfrm>
            <a:off x="215640" y="3353040"/>
            <a:ext cx="4485600" cy="2513880"/>
          </a:xfrm>
          <a:prstGeom prst="rect">
            <a:avLst/>
          </a:prstGeom>
          <a:ln>
            <a:noFill/>
          </a:ln>
        </p:spPr>
      </p:pic>
      <p:pic>
        <p:nvPicPr>
          <p:cNvPr id="258" name="Obraz 2"/>
          <p:cNvPicPr/>
          <p:nvPr/>
        </p:nvPicPr>
        <p:blipFill>
          <a:blip r:embed="rId4" cstate="print"/>
          <a:stretch/>
        </p:blipFill>
        <p:spPr>
          <a:xfrm>
            <a:off x="4001040" y="2232000"/>
            <a:ext cx="4566600" cy="29808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 nodeType="clickEffect">
                      <p:stCondLst>
                        <p:cond delay="0"/>
                      </p:stCondLst>
                      <p:childTnLst>
                        <p:par>
                          <p:cTn id="4" fill="hold" nodeType="withEffect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Effect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3" dur="10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4" dur="10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Effect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9" dur="10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0" dur="10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1" dur="10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CustomShape 1"/>
          <p:cNvSpPr/>
          <p:nvPr/>
        </p:nvSpPr>
        <p:spPr>
          <a:xfrm>
            <a:off x="913680" y="609480"/>
            <a:ext cx="10351440" cy="1324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90000"/>
              </a:lnSpc>
            </a:pPr>
            <a:r>
              <a:rPr lang="pl-PL" sz="3400" b="1" strike="noStrike">
                <a:solidFill>
                  <a:srgbClr val="FFFFFF"/>
                </a:solidFill>
                <a:latin typeface="Bookman Old Style"/>
                <a:ea typeface="DejaVu Sans"/>
              </a:rPr>
              <a:t>SZKOLNE KOŁO CARITAS</a:t>
            </a:r>
            <a:endParaRPr/>
          </a:p>
        </p:txBody>
      </p:sp>
      <p:pic>
        <p:nvPicPr>
          <p:cNvPr id="260" name="Symbol zastępczy zawartości 5"/>
          <p:cNvPicPr/>
          <p:nvPr/>
        </p:nvPicPr>
        <p:blipFill>
          <a:blip r:embed="rId2" cstate="print"/>
          <a:stretch/>
        </p:blipFill>
        <p:spPr>
          <a:xfrm>
            <a:off x="177120" y="1211040"/>
            <a:ext cx="2824560" cy="2881080"/>
          </a:xfrm>
          <a:prstGeom prst="rect">
            <a:avLst/>
          </a:prstGeom>
          <a:ln w="63360">
            <a:solidFill>
              <a:srgbClr val="333333"/>
            </a:solidFill>
            <a:round/>
          </a:ln>
        </p:spPr>
      </p:pic>
      <p:pic>
        <p:nvPicPr>
          <p:cNvPr id="261" name="Symbol zastępczy zawartości 4"/>
          <p:cNvPicPr/>
          <p:nvPr/>
        </p:nvPicPr>
        <p:blipFill>
          <a:blip r:embed="rId3" cstate="print"/>
          <a:stretch/>
        </p:blipFill>
        <p:spPr>
          <a:xfrm>
            <a:off x="5853240" y="2376000"/>
            <a:ext cx="4942440" cy="37015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CustomShape 1"/>
          <p:cNvSpPr/>
          <p:nvPr/>
        </p:nvSpPr>
        <p:spPr>
          <a:xfrm>
            <a:off x="914400" y="609480"/>
            <a:ext cx="10351440" cy="1323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r>
              <a:rPr lang="pl-PL" sz="3400" b="1" strike="noStrike">
                <a:solidFill>
                  <a:srgbClr val="FFFFFF"/>
                </a:solidFill>
                <a:latin typeface="Bookman Old Style"/>
                <a:ea typeface="DejaVu Sans"/>
              </a:rPr>
              <a:t>Szkolne Koło Historyczno-Krajoznawcze "BASZTA"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263" name="CustomShape 2"/>
          <p:cNvSpPr/>
          <p:nvPr/>
        </p:nvSpPr>
        <p:spPr>
          <a:xfrm>
            <a:off x="2821680" y="1612440"/>
            <a:ext cx="5104800" cy="3699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pl-PL" sz="2400" strike="noStrike">
                <a:solidFill>
                  <a:srgbClr val="FFFFFF"/>
                </a:solidFill>
                <a:latin typeface="Times New Roman"/>
                <a:ea typeface="DejaVu Sans"/>
              </a:rPr>
              <a:t>Uczniowie uczestniczą w wielu wykładach, spotkaniach z historykami, a także biorą udział w obchodach świąt narodowych i okolicznościowych, pogłębiając w ten sposób wiedzę o lokalnej historii</a:t>
            </a:r>
            <a:r>
              <a:rPr lang="pl-PL" sz="2400" strike="noStrike">
                <a:solidFill>
                  <a:srgbClr val="FFFFFF"/>
                </a:solidFill>
                <a:latin typeface="Rockwell"/>
                <a:ea typeface="DejaVu Sans"/>
              </a:rPr>
              <a:t>.</a:t>
            </a:r>
            <a:endParaRPr/>
          </a:p>
        </p:txBody>
      </p:sp>
      <p:pic>
        <p:nvPicPr>
          <p:cNvPr id="264" name="Obraz 5"/>
          <p:cNvPicPr/>
          <p:nvPr/>
        </p:nvPicPr>
        <p:blipFill>
          <a:blip r:embed="rId2" cstate="print"/>
          <a:stretch/>
        </p:blipFill>
        <p:spPr>
          <a:xfrm>
            <a:off x="7058160" y="4237200"/>
            <a:ext cx="3342600" cy="2504520"/>
          </a:xfrm>
          <a:prstGeom prst="rect">
            <a:avLst/>
          </a:prstGeom>
          <a:ln w="9360">
            <a:noFill/>
          </a:ln>
        </p:spPr>
      </p:pic>
      <p:pic>
        <p:nvPicPr>
          <p:cNvPr id="265" name="Symbol zastępczy zawartości 4"/>
          <p:cNvPicPr/>
          <p:nvPr/>
        </p:nvPicPr>
        <p:blipFill>
          <a:blip r:embed="rId3" cstate="print"/>
          <a:stretch/>
        </p:blipFill>
        <p:spPr>
          <a:xfrm>
            <a:off x="8877240" y="1325520"/>
            <a:ext cx="2775960" cy="3701520"/>
          </a:xfrm>
          <a:prstGeom prst="rect">
            <a:avLst/>
          </a:prstGeom>
          <a:ln>
            <a:noFill/>
          </a:ln>
        </p:spPr>
      </p:pic>
      <p:pic>
        <p:nvPicPr>
          <p:cNvPr id="266" name="Obraz 6"/>
          <p:cNvPicPr/>
          <p:nvPr/>
        </p:nvPicPr>
        <p:blipFill>
          <a:blip r:embed="rId4" cstate="print"/>
          <a:stretch/>
        </p:blipFill>
        <p:spPr>
          <a:xfrm>
            <a:off x="240120" y="3911400"/>
            <a:ext cx="3023640" cy="2264760"/>
          </a:xfrm>
          <a:prstGeom prst="rect">
            <a:avLst/>
          </a:prstGeom>
          <a:ln w="9360">
            <a:noFill/>
          </a:ln>
        </p:spPr>
      </p:pic>
      <p:pic>
        <p:nvPicPr>
          <p:cNvPr id="267" name="Obraz 7"/>
          <p:cNvPicPr/>
          <p:nvPr/>
        </p:nvPicPr>
        <p:blipFill>
          <a:blip r:embed="rId5" cstate="print"/>
          <a:stretch/>
        </p:blipFill>
        <p:spPr>
          <a:xfrm>
            <a:off x="3622680" y="4417920"/>
            <a:ext cx="3218760" cy="2142720"/>
          </a:xfrm>
          <a:prstGeom prst="rect">
            <a:avLst/>
          </a:prstGeom>
          <a:ln w="9360">
            <a:noFill/>
          </a:ln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 nodeType="clickEffect">
                      <p:stCondLst>
                        <p:cond delay="0"/>
                      </p:stCondLst>
                      <p:childTnLst>
                        <p:par>
                          <p:cTn id="4" fill="hold" nodeType="withEffect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Effect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3" dur="10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4" dur="100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Effect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9" dur="1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0" dur="1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1" dur="1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Effect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5" dur="1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6" dur="1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7" dur="1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CustomShape 1"/>
          <p:cNvSpPr/>
          <p:nvPr/>
        </p:nvSpPr>
        <p:spPr>
          <a:xfrm>
            <a:off x="914400" y="411120"/>
            <a:ext cx="10351440" cy="1323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pl-PL" sz="3400" b="1" strike="noStrike">
                <a:solidFill>
                  <a:srgbClr val="FFFFFF"/>
                </a:solidFill>
                <a:latin typeface="Bookman Old Style"/>
                <a:ea typeface="DejaVu Sans"/>
              </a:rPr>
              <a:t>Inne obszary naszych zainteresowań</a:t>
            </a:r>
            <a:endParaRPr/>
          </a:p>
        </p:txBody>
      </p:sp>
      <p:sp>
        <p:nvSpPr>
          <p:cNvPr id="269" name="CustomShape 2"/>
          <p:cNvSpPr/>
          <p:nvPr/>
        </p:nvSpPr>
        <p:spPr>
          <a:xfrm>
            <a:off x="542880" y="2082960"/>
            <a:ext cx="5206320" cy="3693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pl-PL" sz="2400" strike="noStrike">
                <a:solidFill>
                  <a:srgbClr val="FFFFFF"/>
                </a:solidFill>
                <a:latin typeface="Times New Roman"/>
                <a:ea typeface="DejaVu Sans"/>
              </a:rPr>
              <a:t>Szkolne Koło Miłośników Rachunkowości,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pl-PL" sz="2400" strike="noStrike">
                <a:solidFill>
                  <a:srgbClr val="FFFFFF"/>
                </a:solidFill>
                <a:latin typeface="Times New Roman"/>
                <a:ea typeface="DejaVu Sans"/>
              </a:rPr>
              <a:t>Szkolne Koło Młodego Ekonomisty,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pl-PL" sz="2400" strike="noStrike">
                <a:solidFill>
                  <a:srgbClr val="FFFFFF"/>
                </a:solidFill>
                <a:latin typeface="Times New Roman"/>
                <a:ea typeface="DejaVu Sans"/>
              </a:rPr>
              <a:t>Szkolne Koło Krajoznawczo – Turystyczne,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pl-PL" sz="2400" strike="noStrike">
                <a:solidFill>
                  <a:srgbClr val="FFFFFF"/>
                </a:solidFill>
                <a:latin typeface="Times New Roman"/>
                <a:ea typeface="DejaVu Sans"/>
              </a:rPr>
              <a:t>Grupa muzyczna SQL Band</a:t>
            </a:r>
            <a:endParaRPr/>
          </a:p>
        </p:txBody>
      </p:sp>
      <p:pic>
        <p:nvPicPr>
          <p:cNvPr id="270" name="Obraz 3"/>
          <p:cNvPicPr/>
          <p:nvPr/>
        </p:nvPicPr>
        <p:blipFill>
          <a:blip r:embed="rId2" cstate="print"/>
          <a:stretch/>
        </p:blipFill>
        <p:spPr>
          <a:xfrm>
            <a:off x="5546880" y="3789360"/>
            <a:ext cx="4285800" cy="2853720"/>
          </a:xfrm>
          <a:prstGeom prst="rect">
            <a:avLst/>
          </a:prstGeom>
          <a:ln w="9360">
            <a:noFill/>
          </a:ln>
        </p:spPr>
      </p:pic>
      <p:pic>
        <p:nvPicPr>
          <p:cNvPr id="271" name="Obraz 2"/>
          <p:cNvPicPr/>
          <p:nvPr/>
        </p:nvPicPr>
        <p:blipFill>
          <a:blip r:embed="rId3" cstate="print"/>
          <a:stretch/>
        </p:blipFill>
        <p:spPr>
          <a:xfrm>
            <a:off x="7570800" y="1434960"/>
            <a:ext cx="4128480" cy="2747520"/>
          </a:xfrm>
          <a:prstGeom prst="rect">
            <a:avLst/>
          </a:prstGeom>
          <a:ln w="9360">
            <a:noFill/>
          </a:ln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 nodeType="clickEffect">
                      <p:stCondLst>
                        <p:cond delay="0"/>
                      </p:stCondLst>
                      <p:childTnLst>
                        <p:par>
                          <p:cTn id="4" fill="hold" nodeType="withEffect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Effect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3" dur="1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4" dur="1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CustomShape 1"/>
          <p:cNvSpPr/>
          <p:nvPr/>
        </p:nvSpPr>
        <p:spPr>
          <a:xfrm>
            <a:off x="914400" y="609480"/>
            <a:ext cx="10351440" cy="1323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pl-PL" sz="3400" b="1" strike="noStrike">
                <a:solidFill>
                  <a:srgbClr val="FFFFFF"/>
                </a:solidFill>
                <a:latin typeface="Bookman Old Style"/>
                <a:ea typeface="DejaVu Sans"/>
              </a:rPr>
              <a:t>Wycieczka dla najlepszych</a:t>
            </a:r>
            <a:endParaRPr/>
          </a:p>
        </p:txBody>
      </p:sp>
      <p:sp>
        <p:nvSpPr>
          <p:cNvPr id="273" name="CustomShape 2"/>
          <p:cNvSpPr/>
          <p:nvPr/>
        </p:nvSpPr>
        <p:spPr>
          <a:xfrm>
            <a:off x="267840" y="1707480"/>
            <a:ext cx="5104800" cy="3699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l-PL" sz="2400" strike="noStrike">
                <a:solidFill>
                  <a:srgbClr val="FFFFFF"/>
                </a:solidFill>
                <a:latin typeface="Times New Roman"/>
                <a:ea typeface="DejaVu Sans"/>
              </a:rPr>
              <a:t>Co roku, w październiku, organizowana jest kilkudniowa wycieczka dla uczniów, którzy w roku poprzednim wykazali się wysokimi wynikami w nauce oraz szczególnie angażowali się w życie szkoły. 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pic>
        <p:nvPicPr>
          <p:cNvPr id="274" name="Obraz 6"/>
          <p:cNvPicPr/>
          <p:nvPr/>
        </p:nvPicPr>
        <p:blipFill>
          <a:blip r:embed="rId2" cstate="print"/>
          <a:stretch/>
        </p:blipFill>
        <p:spPr>
          <a:xfrm>
            <a:off x="3835440" y="4205160"/>
            <a:ext cx="3372840" cy="2244240"/>
          </a:xfrm>
          <a:prstGeom prst="rect">
            <a:avLst/>
          </a:prstGeom>
          <a:ln w="9360">
            <a:noFill/>
          </a:ln>
        </p:spPr>
      </p:pic>
      <p:pic>
        <p:nvPicPr>
          <p:cNvPr id="275" name="Symbol zastępczy zawartości 4"/>
          <p:cNvPicPr/>
          <p:nvPr/>
        </p:nvPicPr>
        <p:blipFill>
          <a:blip r:embed="rId3" cstate="print"/>
          <a:stretch/>
        </p:blipFill>
        <p:spPr>
          <a:xfrm>
            <a:off x="6329520" y="1935000"/>
            <a:ext cx="4053960" cy="3036240"/>
          </a:xfrm>
          <a:prstGeom prst="rect">
            <a:avLst/>
          </a:prstGeom>
          <a:ln>
            <a:noFill/>
          </a:ln>
        </p:spPr>
      </p:pic>
      <p:pic>
        <p:nvPicPr>
          <p:cNvPr id="276" name="Obraz 5"/>
          <p:cNvPicPr/>
          <p:nvPr/>
        </p:nvPicPr>
        <p:blipFill>
          <a:blip r:embed="rId4" cstate="print"/>
          <a:stretch/>
        </p:blipFill>
        <p:spPr>
          <a:xfrm>
            <a:off x="9520200" y="3287880"/>
            <a:ext cx="2185560" cy="2914200"/>
          </a:xfrm>
          <a:prstGeom prst="rect">
            <a:avLst/>
          </a:prstGeom>
          <a:ln w="9360">
            <a:noFill/>
          </a:ln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 nodeType="clickEffect">
                      <p:stCondLst>
                        <p:cond delay="0"/>
                      </p:stCondLst>
                      <p:childTnLst>
                        <p:par>
                          <p:cTn id="4" fill="hold" nodeType="withEffect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Effect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3" dur="10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4" dur="10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8" dur="1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9" dur="1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1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CustomShape 1"/>
          <p:cNvSpPr/>
          <p:nvPr/>
        </p:nvSpPr>
        <p:spPr>
          <a:xfrm>
            <a:off x="2124000" y="150840"/>
            <a:ext cx="4919040" cy="1323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pl-PL" sz="3400" b="1" strike="noStrike">
                <a:solidFill>
                  <a:srgbClr val="FFFFFF"/>
                </a:solidFill>
                <a:latin typeface="Bookman Old Style"/>
                <a:ea typeface="DejaVu Sans"/>
              </a:rPr>
              <a:t>Dni kariery </a:t>
            </a:r>
            <a:endParaRPr/>
          </a:p>
        </p:txBody>
      </p:sp>
      <p:sp>
        <p:nvSpPr>
          <p:cNvPr id="278" name="CustomShape 2"/>
          <p:cNvSpPr/>
          <p:nvPr/>
        </p:nvSpPr>
        <p:spPr>
          <a:xfrm>
            <a:off x="0" y="1145520"/>
            <a:ext cx="6644880" cy="37015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l-PL" sz="2400" strike="noStrike">
                <a:solidFill>
                  <a:srgbClr val="FFFFFF"/>
                </a:solidFill>
                <a:latin typeface="Times New Roman"/>
                <a:ea typeface="DejaVu Sans"/>
              </a:rPr>
              <a:t>W naszej szkole organizowane są też Szkolne Dni Kariery, czyli spotkania z przedstawicielami uczelni wyższych oraz z pracodawcami, na których uczniowie poznają ofertę edukacyjną i zasoby rynku pracy, tak aby optymalnie zaprojektować karierę zawodową. </a:t>
            </a:r>
            <a:endParaRPr/>
          </a:p>
        </p:txBody>
      </p:sp>
      <p:pic>
        <p:nvPicPr>
          <p:cNvPr id="279" name="Symbol zastępczy zawartości 4"/>
          <p:cNvPicPr/>
          <p:nvPr/>
        </p:nvPicPr>
        <p:blipFill>
          <a:blip r:embed="rId2" cstate="print"/>
          <a:stretch/>
        </p:blipFill>
        <p:spPr>
          <a:xfrm>
            <a:off x="7351560" y="171360"/>
            <a:ext cx="4558680" cy="3033000"/>
          </a:xfrm>
          <a:prstGeom prst="rect">
            <a:avLst/>
          </a:prstGeom>
          <a:ln>
            <a:noFill/>
          </a:ln>
        </p:spPr>
      </p:pic>
      <p:pic>
        <p:nvPicPr>
          <p:cNvPr id="280" name="Obraz 3"/>
          <p:cNvPicPr/>
          <p:nvPr/>
        </p:nvPicPr>
        <p:blipFill>
          <a:blip r:embed="rId3" cstate="print"/>
          <a:stretch/>
        </p:blipFill>
        <p:spPr>
          <a:xfrm>
            <a:off x="4602240" y="3444840"/>
            <a:ext cx="7233840" cy="3045960"/>
          </a:xfrm>
          <a:prstGeom prst="rect">
            <a:avLst/>
          </a:prstGeom>
          <a:ln w="9360">
            <a:noFill/>
          </a:ln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 nodeType="clickEffect">
                      <p:stCondLst>
                        <p:cond delay="0"/>
                      </p:stCondLst>
                      <p:childTnLst>
                        <p:par>
                          <p:cTn id="4" fill="hold" nodeType="withEffect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Effect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3" dur="10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4" dur="10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CustomShape 1"/>
          <p:cNvSpPr/>
          <p:nvPr/>
        </p:nvSpPr>
        <p:spPr>
          <a:xfrm>
            <a:off x="1454760" y="72000"/>
            <a:ext cx="10351440" cy="13251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pl-PL" sz="3400" b="1" strike="noStrike">
                <a:solidFill>
                  <a:srgbClr val="FFFFFF"/>
                </a:solidFill>
                <a:latin typeface="Bookman Old Style"/>
                <a:ea typeface="DejaVu Sans"/>
              </a:rPr>
              <a:t>Przeglądy Ck art</a:t>
            </a:r>
            <a:endParaRPr/>
          </a:p>
        </p:txBody>
      </p:sp>
      <p:sp>
        <p:nvSpPr>
          <p:cNvPr id="282" name="CustomShape 2"/>
          <p:cNvSpPr/>
          <p:nvPr/>
        </p:nvSpPr>
        <p:spPr>
          <a:xfrm>
            <a:off x="395280" y="1830240"/>
            <a:ext cx="6990840" cy="3699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  <a:buFont typeface="Arial"/>
              <a:buChar char="•"/>
            </a:pPr>
            <a:r>
              <a:rPr lang="pl-PL" sz="3600" strike="noStrike">
                <a:solidFill>
                  <a:srgbClr val="FFFFFF"/>
                </a:solidFill>
                <a:latin typeface="Times New Roman"/>
                <a:ea typeface="DejaVu Sans"/>
              </a:rPr>
              <a:t>Złote i srebrne statuetki,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pl-PL" sz="3600" strike="noStrike">
                <a:solidFill>
                  <a:srgbClr val="FFFFFF"/>
                </a:solidFill>
                <a:latin typeface="Times New Roman"/>
                <a:ea typeface="DejaVu Sans"/>
              </a:rPr>
              <a:t>Nagrody i wyróżnienia.</a:t>
            </a:r>
            <a:endParaRPr/>
          </a:p>
        </p:txBody>
      </p:sp>
      <p:pic>
        <p:nvPicPr>
          <p:cNvPr id="283" name="Symbol zastępczy zawartości 4"/>
          <p:cNvPicPr/>
          <p:nvPr/>
        </p:nvPicPr>
        <p:blipFill>
          <a:blip r:embed="rId2" cstate="print"/>
          <a:stretch/>
        </p:blipFill>
        <p:spPr>
          <a:xfrm>
            <a:off x="1335240" y="3451320"/>
            <a:ext cx="5111280" cy="2907720"/>
          </a:xfrm>
          <a:prstGeom prst="rect">
            <a:avLst/>
          </a:prstGeom>
          <a:ln>
            <a:noFill/>
          </a:ln>
        </p:spPr>
      </p:pic>
      <p:pic>
        <p:nvPicPr>
          <p:cNvPr id="284" name="Obraz 3"/>
          <p:cNvPicPr/>
          <p:nvPr/>
        </p:nvPicPr>
        <p:blipFill>
          <a:blip r:embed="rId3" cstate="print"/>
          <a:stretch/>
        </p:blipFill>
        <p:spPr>
          <a:xfrm>
            <a:off x="6016680" y="1285920"/>
            <a:ext cx="5498640" cy="3664800"/>
          </a:xfrm>
          <a:prstGeom prst="rect">
            <a:avLst/>
          </a:prstGeom>
          <a:ln w="9360">
            <a:noFill/>
          </a:ln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 nodeType="clickEffect">
                      <p:stCondLst>
                        <p:cond delay="0"/>
                      </p:stCondLst>
                      <p:childTnLst>
                        <p:par>
                          <p:cTn id="4" fill="hold" nodeType="withEffect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Effect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3" dur="10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4" dur="100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CustomShape 1"/>
          <p:cNvSpPr/>
          <p:nvPr/>
        </p:nvSpPr>
        <p:spPr>
          <a:xfrm>
            <a:off x="914400" y="146160"/>
            <a:ext cx="10351440" cy="1323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pl-PL" sz="3400" b="1" strike="noStrike">
                <a:solidFill>
                  <a:srgbClr val="FFFFFF"/>
                </a:solidFill>
                <a:latin typeface="Bookman Old Style"/>
                <a:ea typeface="DejaVu Sans"/>
              </a:rPr>
              <a:t>Działalność artystyczna</a:t>
            </a:r>
            <a:endParaRPr/>
          </a:p>
        </p:txBody>
      </p:sp>
      <p:sp>
        <p:nvSpPr>
          <p:cNvPr id="286" name="CustomShape 2"/>
          <p:cNvSpPr/>
          <p:nvPr/>
        </p:nvSpPr>
        <p:spPr>
          <a:xfrm>
            <a:off x="0" y="1009800"/>
            <a:ext cx="7263720" cy="37015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l-PL" sz="2800" strike="noStrike">
                <a:solidFill>
                  <a:srgbClr val="FFFFFF"/>
                </a:solidFill>
                <a:latin typeface="Rockwell"/>
                <a:ea typeface="DejaVu Sans"/>
              </a:rPr>
              <a:t>         „ </a:t>
            </a:r>
            <a:r>
              <a:rPr lang="pl-PL" sz="2800" strike="noStrike">
                <a:solidFill>
                  <a:srgbClr val="FFFFFF"/>
                </a:solidFill>
                <a:latin typeface="Times New Roman"/>
                <a:ea typeface="DejaVu Sans"/>
              </a:rPr>
              <a:t>Muzyka bezpośrednio dotyka serca,                       niezależnie jak mały czy oporny umysł                  ma słuchacz.”</a:t>
            </a:r>
            <a:endParaRPr/>
          </a:p>
          <a:p>
            <a:pPr>
              <a:lnSpc>
                <a:spcPct val="100000"/>
              </a:lnSpc>
            </a:pPr>
            <a:r>
              <a:rPr lang="pl-PL" sz="2800" strike="noStrike">
                <a:solidFill>
                  <a:srgbClr val="FFFFFF"/>
                </a:solidFill>
                <a:latin typeface="Times New Roman"/>
                <a:ea typeface="DejaVu Sans"/>
              </a:rPr>
              <a:t>                                                   Patrick Rothfuss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pic>
        <p:nvPicPr>
          <p:cNvPr id="287" name="Symbol zastępczy zawartości 4"/>
          <p:cNvPicPr/>
          <p:nvPr/>
        </p:nvPicPr>
        <p:blipFill>
          <a:blip r:embed="rId2" cstate="print"/>
          <a:stretch/>
        </p:blipFill>
        <p:spPr>
          <a:xfrm>
            <a:off x="3485880" y="3862800"/>
            <a:ext cx="4093560" cy="2725200"/>
          </a:xfrm>
          <a:prstGeom prst="rect">
            <a:avLst/>
          </a:prstGeom>
          <a:ln>
            <a:noFill/>
          </a:ln>
        </p:spPr>
      </p:pic>
      <p:pic>
        <p:nvPicPr>
          <p:cNvPr id="288" name="Obraz 5"/>
          <p:cNvPicPr/>
          <p:nvPr/>
        </p:nvPicPr>
        <p:blipFill>
          <a:blip r:embed="rId3" cstate="print"/>
          <a:stretch/>
        </p:blipFill>
        <p:spPr>
          <a:xfrm>
            <a:off x="7814160" y="1280160"/>
            <a:ext cx="4227120" cy="2812320"/>
          </a:xfrm>
          <a:prstGeom prst="rect">
            <a:avLst/>
          </a:prstGeom>
          <a:ln w="9360">
            <a:noFill/>
          </a:ln>
        </p:spPr>
      </p:pic>
      <p:pic>
        <p:nvPicPr>
          <p:cNvPr id="289" name="Obraz 6"/>
          <p:cNvPicPr/>
          <p:nvPr/>
        </p:nvPicPr>
        <p:blipFill>
          <a:blip r:embed="rId4" cstate="print"/>
          <a:stretch/>
        </p:blipFill>
        <p:spPr>
          <a:xfrm>
            <a:off x="593640" y="2693880"/>
            <a:ext cx="2531520" cy="3807720"/>
          </a:xfrm>
          <a:prstGeom prst="rect">
            <a:avLst/>
          </a:prstGeom>
          <a:ln w="9360">
            <a:noFill/>
          </a:ln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 nodeType="clickEffect">
                      <p:stCondLst>
                        <p:cond delay="0"/>
                      </p:stCondLst>
                      <p:childTnLst>
                        <p:par>
                          <p:cTn id="4" fill="hold" nodeType="withEffect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Effect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3" dur="10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4" dur="100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Effect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9" dur="1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0" dur="1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1" dur="1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CustomShape 1"/>
          <p:cNvSpPr/>
          <p:nvPr/>
        </p:nvSpPr>
        <p:spPr>
          <a:xfrm>
            <a:off x="1471680" y="185760"/>
            <a:ext cx="11530440" cy="6271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l-PL" sz="2000" b="1" strike="noStrike" dirty="0">
                <a:solidFill>
                  <a:srgbClr val="4A9CCC"/>
                </a:solidFill>
                <a:latin typeface="Rockwell"/>
                <a:ea typeface="DejaVu Sans"/>
              </a:rPr>
              <a:t>		</a:t>
            </a: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r>
              <a:rPr lang="pl-PL" sz="3600" b="1" strike="noStrike" smtClean="0">
                <a:solidFill>
                  <a:srgbClr val="4A9CCC"/>
                </a:solidFill>
                <a:latin typeface="Times New Roman"/>
                <a:ea typeface="DejaVu Sans"/>
              </a:rPr>
              <a:t>                  P</a:t>
            </a:r>
            <a:r>
              <a:rPr lang="pl-PL" sz="3600" strike="noStrike" smtClean="0">
                <a:solidFill>
                  <a:srgbClr val="FFFFFF"/>
                </a:solidFill>
                <a:latin typeface="Times New Roman"/>
                <a:ea typeface="DejaVu Sans"/>
              </a:rPr>
              <a:t>rojektuj</a:t>
            </a:r>
            <a:r>
              <a:rPr lang="pl-PL" sz="3600" b="1" strike="noStrike" smtClean="0">
                <a:solidFill>
                  <a:srgbClr val="4A9CCC"/>
                </a:solidFill>
                <a:latin typeface="Times New Roman"/>
                <a:ea typeface="DejaVu Sans"/>
              </a:rPr>
              <a:t> </a:t>
            </a:r>
            <a:endParaRPr dirty="0"/>
          </a:p>
          <a:p>
            <a:pPr>
              <a:lnSpc>
                <a:spcPct val="100000"/>
              </a:lnSpc>
            </a:pPr>
            <a:r>
              <a:rPr lang="pl-PL" sz="3600" b="1" strike="noStrike" dirty="0">
                <a:solidFill>
                  <a:srgbClr val="4A9CCC"/>
                </a:solidFill>
                <a:latin typeface="Times New Roman"/>
                <a:ea typeface="DejaVu Sans"/>
              </a:rPr>
              <a:t>			C</a:t>
            </a:r>
            <a:r>
              <a:rPr lang="pl-PL" sz="3600" strike="noStrike" dirty="0">
                <a:solidFill>
                  <a:srgbClr val="FFFFFF"/>
                </a:solidFill>
                <a:latin typeface="Times New Roman"/>
                <a:ea typeface="DejaVu Sans"/>
              </a:rPr>
              <a:t>iekawą</a:t>
            </a:r>
            <a:endParaRPr dirty="0"/>
          </a:p>
          <a:p>
            <a:pPr>
              <a:lnSpc>
                <a:spcPct val="100000"/>
              </a:lnSpc>
            </a:pPr>
            <a:r>
              <a:rPr lang="pl-PL" sz="3600" b="1" strike="noStrike" dirty="0">
                <a:solidFill>
                  <a:srgbClr val="4A9CCC"/>
                </a:solidFill>
                <a:latin typeface="Times New Roman"/>
                <a:ea typeface="DejaVu Sans"/>
              </a:rPr>
              <a:t>				K</a:t>
            </a:r>
            <a:r>
              <a:rPr lang="pl-PL" sz="3600" strike="noStrike" dirty="0">
                <a:solidFill>
                  <a:srgbClr val="FFFFFF"/>
                </a:solidFill>
                <a:latin typeface="Times New Roman"/>
                <a:ea typeface="DejaVu Sans"/>
              </a:rPr>
              <a:t>arierę</a:t>
            </a:r>
            <a:endParaRPr dirty="0"/>
          </a:p>
          <a:p>
            <a:pPr>
              <a:lnSpc>
                <a:spcPct val="100000"/>
              </a:lnSpc>
            </a:pPr>
            <a:r>
              <a:rPr lang="pl-PL" sz="3600" b="1" strike="noStrike" dirty="0">
                <a:solidFill>
                  <a:srgbClr val="4A9CCC"/>
                </a:solidFill>
                <a:latin typeface="Times New Roman"/>
                <a:ea typeface="DejaVu Sans"/>
              </a:rPr>
              <a:t>					Z</a:t>
            </a:r>
            <a:r>
              <a:rPr lang="pl-PL" sz="3600" strike="noStrike" dirty="0">
                <a:solidFill>
                  <a:srgbClr val="FFFFFF"/>
                </a:solidFill>
                <a:latin typeface="Times New Roman"/>
                <a:ea typeface="DejaVu Sans"/>
              </a:rPr>
              <a:t>awodową</a:t>
            </a:r>
            <a:r>
              <a:rPr lang="pl-PL" sz="3600" b="1" strike="noStrike" dirty="0">
                <a:solidFill>
                  <a:srgbClr val="4A9CCC"/>
                </a:solidFill>
                <a:latin typeface="Times New Roman"/>
                <a:ea typeface="DejaVu Sans"/>
              </a:rPr>
              <a:t> </a:t>
            </a:r>
            <a:endParaRPr dirty="0"/>
          </a:p>
          <a:p>
            <a:pPr>
              <a:lnSpc>
                <a:spcPct val="100000"/>
              </a:lnSpc>
            </a:pPr>
            <a:r>
              <a:rPr lang="pl-PL" sz="3600" b="1" strike="noStrike" dirty="0">
                <a:solidFill>
                  <a:srgbClr val="4A9CCC"/>
                </a:solidFill>
                <a:latin typeface="Times New Roman"/>
                <a:ea typeface="DejaVu Sans"/>
              </a:rPr>
              <a:t>		               </a:t>
            </a:r>
            <a:r>
              <a:rPr lang="pl-PL" sz="3600" b="1" strike="noStrike" dirty="0" smtClean="0">
                <a:solidFill>
                  <a:srgbClr val="4A9CCC"/>
                </a:solidFill>
                <a:latin typeface="Times New Roman"/>
                <a:ea typeface="DejaVu Sans"/>
              </a:rPr>
              <a:t>                  </a:t>
            </a:r>
            <a:r>
              <a:rPr lang="pl-PL" sz="3600" b="1" strike="noStrike" dirty="0">
                <a:solidFill>
                  <a:srgbClr val="4A9CCC"/>
                </a:solidFill>
                <a:latin typeface="Times New Roman"/>
                <a:ea typeface="DejaVu Sans"/>
              </a:rPr>
              <a:t>I </a:t>
            </a:r>
            <a:endParaRPr dirty="0"/>
          </a:p>
          <a:p>
            <a:pPr>
              <a:lnSpc>
                <a:spcPct val="100000"/>
              </a:lnSpc>
            </a:pPr>
            <a:r>
              <a:rPr lang="pl-PL" sz="3600" b="1" strike="noStrike" dirty="0">
                <a:solidFill>
                  <a:srgbClr val="4A9CCC"/>
                </a:solidFill>
                <a:latin typeface="Times New Roman"/>
                <a:ea typeface="DejaVu Sans"/>
              </a:rPr>
              <a:t>							U</a:t>
            </a:r>
            <a:r>
              <a:rPr lang="pl-PL" sz="3600" strike="noStrike" dirty="0">
                <a:solidFill>
                  <a:srgbClr val="FFFFFF"/>
                </a:solidFill>
                <a:latin typeface="Times New Roman"/>
                <a:ea typeface="DejaVu Sans"/>
              </a:rPr>
              <a:t>miejętności</a:t>
            </a:r>
            <a:endParaRPr dirty="0"/>
          </a:p>
        </p:txBody>
      </p:sp>
      <p:sp>
        <p:nvSpPr>
          <p:cNvPr id="291" name="CustomShape 2"/>
          <p:cNvSpPr/>
          <p:nvPr/>
        </p:nvSpPr>
        <p:spPr>
          <a:xfrm>
            <a:off x="5976000" y="4959720"/>
            <a:ext cx="5922360" cy="1734480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l-PL" strike="noStrike">
                <a:solidFill>
                  <a:srgbClr val="FFFFFF"/>
                </a:solidFill>
                <a:latin typeface="Times New Roman"/>
                <a:ea typeface="DejaVu Sans"/>
              </a:rPr>
              <a:t>Powiatowe Centrum Kształcenia Zawodowego i Ustawicznego w Wieliczce</a:t>
            </a:r>
            <a:endParaRPr/>
          </a:p>
          <a:p>
            <a:pPr>
              <a:lnSpc>
                <a:spcPct val="100000"/>
              </a:lnSpc>
            </a:pPr>
            <a:r>
              <a:rPr lang="pl-PL" strike="noStrike">
                <a:solidFill>
                  <a:srgbClr val="FFFFFF"/>
                </a:solidFill>
                <a:latin typeface="Times New Roman"/>
                <a:ea typeface="DejaVu Sans"/>
              </a:rPr>
              <a:t>ul. Marszałka J. Piłsudskiego 105</a:t>
            </a:r>
            <a:endParaRPr/>
          </a:p>
          <a:p>
            <a:pPr>
              <a:lnSpc>
                <a:spcPct val="100000"/>
              </a:lnSpc>
            </a:pPr>
            <a:r>
              <a:rPr lang="pl-PL" strike="noStrike">
                <a:solidFill>
                  <a:srgbClr val="FFFFFF"/>
                </a:solidFill>
                <a:latin typeface="Times New Roman"/>
                <a:ea typeface="DejaVu Sans"/>
              </a:rPr>
              <a:t>Tel.12 2891740 fax.12 2891788</a:t>
            </a:r>
            <a:endParaRPr/>
          </a:p>
          <a:p>
            <a:pPr>
              <a:lnSpc>
                <a:spcPct val="100000"/>
              </a:lnSpc>
            </a:pPr>
            <a:r>
              <a:rPr lang="pl-PL" strike="noStrike">
                <a:solidFill>
                  <a:srgbClr val="FFFFFF"/>
                </a:solidFill>
                <a:latin typeface="Times New Roman"/>
                <a:ea typeface="DejaVu Sans"/>
              </a:rPr>
              <a:t>e-mail: </a:t>
            </a:r>
            <a:r>
              <a:rPr lang="pl-PL" u="sng" strike="noStrike">
                <a:solidFill>
                  <a:srgbClr val="6BA9DA"/>
                </a:solidFill>
                <a:latin typeface="Times New Roman"/>
                <a:ea typeface="DejaVu Sans"/>
              </a:rPr>
              <a:t>zsz@powiatwielicki.pl</a:t>
            </a:r>
            <a:r>
              <a:rPr lang="pl-PL" strike="noStrike">
                <a:solidFill>
                  <a:srgbClr val="FFFFFF"/>
                </a:solidFill>
                <a:latin typeface="Times New Roman"/>
                <a:ea typeface="DejaVu Sans"/>
              </a:rPr>
              <a:t>    www.pckziu-wieliczka.pl</a:t>
            </a:r>
            <a:endParaRPr/>
          </a:p>
          <a:p>
            <a:pPr>
              <a:lnSpc>
                <a:spcPct val="100000"/>
              </a:lnSpc>
            </a:pPr>
            <a:r>
              <a:rPr lang="pl-PL" strike="noStrike">
                <a:solidFill>
                  <a:srgbClr val="FFFFFF"/>
                </a:solidFill>
                <a:latin typeface="Times New Roman"/>
                <a:ea typeface="DejaVu Sans"/>
              </a:rPr>
              <a:t>49 </a:t>
            </a:r>
            <a:r>
              <a:rPr lang="pl-PL" strike="noStrike" baseline="30000">
                <a:solidFill>
                  <a:srgbClr val="FFFFFF"/>
                </a:solidFill>
                <a:latin typeface="Times New Roman"/>
                <a:ea typeface="DejaVu Sans"/>
              </a:rPr>
              <a:t>o</a:t>
            </a:r>
            <a:r>
              <a:rPr lang="pl-PL" strike="noStrike">
                <a:solidFill>
                  <a:srgbClr val="FFFFFF"/>
                </a:solidFill>
                <a:latin typeface="Times New Roman"/>
                <a:ea typeface="DejaVu Sans"/>
              </a:rPr>
              <a:t> N   20 </a:t>
            </a:r>
            <a:r>
              <a:rPr lang="pl-PL" strike="noStrike" baseline="30000">
                <a:solidFill>
                  <a:srgbClr val="FFFFFF"/>
                </a:solidFill>
                <a:latin typeface="Times New Roman"/>
                <a:ea typeface="DejaVu Sans"/>
              </a:rPr>
              <a:t>o</a:t>
            </a:r>
            <a:r>
              <a:rPr lang="pl-PL" strike="noStrike">
                <a:solidFill>
                  <a:srgbClr val="FFFFFF"/>
                </a:solidFill>
                <a:latin typeface="Times New Roman"/>
                <a:ea typeface="DejaVu Sans"/>
              </a:rPr>
              <a:t> E</a:t>
            </a:r>
            <a:endParaRPr/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897</Words>
  <Application>Microsoft Office PowerPoint</Application>
  <PresentationFormat>Niestandardowy</PresentationFormat>
  <Paragraphs>93</Paragraphs>
  <Slides>26</Slides>
  <Notes>2</Notes>
  <HiddenSlides>0</HiddenSlides>
  <MMClips>0</MMClips>
  <ScaleCrop>false</ScaleCrop>
  <HeadingPairs>
    <vt:vector size="4" baseType="variant">
      <vt:variant>
        <vt:lpstr>Motyw</vt:lpstr>
      </vt:variant>
      <vt:variant>
        <vt:i4>5</vt:i4>
      </vt:variant>
      <vt:variant>
        <vt:lpstr>Tytuły slajdów</vt:lpstr>
      </vt:variant>
      <vt:variant>
        <vt:i4>26</vt:i4>
      </vt:variant>
    </vt:vector>
  </HeadingPairs>
  <TitlesOfParts>
    <vt:vector size="31" baseType="lpstr">
      <vt:lpstr>Office Theme</vt:lpstr>
      <vt:lpstr>Office Theme</vt:lpstr>
      <vt:lpstr>Office Theme</vt:lpstr>
      <vt:lpstr>Office Theme</vt:lpstr>
      <vt:lpstr>Office Theme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Slajd 18</vt:lpstr>
      <vt:lpstr>Slajd 19</vt:lpstr>
      <vt:lpstr>Slajd 20</vt:lpstr>
      <vt:lpstr>Slajd 21</vt:lpstr>
      <vt:lpstr>Slajd 22</vt:lpstr>
      <vt:lpstr>Slajd 23</vt:lpstr>
      <vt:lpstr>Slajd 24</vt:lpstr>
      <vt:lpstr>Slajd 25</vt:lpstr>
      <vt:lpstr>Slajd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cp:lastModifiedBy>szkola</cp:lastModifiedBy>
  <cp:revision>11</cp:revision>
  <dcterms:modified xsi:type="dcterms:W3CDTF">2019-03-20T09:43:42Z</dcterms:modified>
</cp:coreProperties>
</file>